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6.xml" ContentType="application/vnd.openxmlformats-officedocument.themeOverride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theme/themeOverride8.xml" ContentType="application/vnd.openxmlformats-officedocument.themeOverride+xml"/>
  <Override PartName="/ppt/charts/chart12.xml" ContentType="application/vnd.openxmlformats-officedocument.drawingml.chart+xml"/>
  <Override PartName="/ppt/theme/themeOverride9.xml" ContentType="application/vnd.openxmlformats-officedocument.themeOverride+xml"/>
  <Override PartName="/ppt/charts/chart13.xml" ContentType="application/vnd.openxmlformats-officedocument.drawingml.chart+xml"/>
  <Override PartName="/ppt/theme/themeOverride10.xml" ContentType="application/vnd.openxmlformats-officedocument.themeOverride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  <Override PartName="/ppt/charts/colors10.xml" ContentType="application/vnd.ms-office.chartcolorstyle+xml"/>
  <Override PartName="/ppt/charts/style10.xml" ContentType="application/vnd.ms-office.chartstyle+xml"/>
  <Override PartName="/ppt/charts/colors11.xml" ContentType="application/vnd.ms-office.chartcolorstyle+xml"/>
  <Override PartName="/ppt/charts/style11.xml" ContentType="application/vnd.ms-office.chartstyle+xml"/>
  <Override PartName="/ppt/charts/colors12.xml" ContentType="application/vnd.ms-office.chartcolorstyle+xml"/>
  <Override PartName="/ppt/charts/style12.xml" ContentType="application/vnd.ms-office.chartstyle+xml"/>
  <Override PartName="/ppt/charts/colors13.xml" ContentType="application/vnd.ms-office.chartcolorstyle+xml"/>
  <Override PartName="/ppt/charts/style13.xml" ContentType="application/vnd.ms-office.chartstyle+xml"/>
  <Override PartName="/ppt/charts/colors14.xml" ContentType="application/vnd.ms-office.chartcolorstyle+xml"/>
  <Override PartName="/ppt/charts/style1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479" r:id="rId2"/>
    <p:sldId id="256" r:id="rId3"/>
    <p:sldId id="262" r:id="rId4"/>
    <p:sldId id="474" r:id="rId5"/>
    <p:sldId id="466" r:id="rId6"/>
    <p:sldId id="475" r:id="rId7"/>
    <p:sldId id="260" r:id="rId8"/>
    <p:sldId id="463" r:id="rId9"/>
    <p:sldId id="455" r:id="rId10"/>
    <p:sldId id="456" r:id="rId11"/>
    <p:sldId id="259" r:id="rId12"/>
    <p:sldId id="476" r:id="rId13"/>
    <p:sldId id="460" r:id="rId14"/>
    <p:sldId id="461" r:id="rId15"/>
    <p:sldId id="462" r:id="rId16"/>
    <p:sldId id="261" r:id="rId17"/>
    <p:sldId id="454" r:id="rId18"/>
    <p:sldId id="467" r:id="rId19"/>
    <p:sldId id="399" r:id="rId20"/>
    <p:sldId id="421" r:id="rId21"/>
    <p:sldId id="422" r:id="rId22"/>
    <p:sldId id="423" r:id="rId23"/>
    <p:sldId id="424" r:id="rId24"/>
    <p:sldId id="477" r:id="rId25"/>
    <p:sldId id="478" r:id="rId26"/>
    <p:sldId id="469" r:id="rId27"/>
    <p:sldId id="270" r:id="rId28"/>
    <p:sldId id="459" r:id="rId29"/>
    <p:sldId id="470" r:id="rId30"/>
  </p:sldIdLst>
  <p:sldSz cx="12192000" cy="6858000"/>
  <p:notesSz cx="7010400" cy="92964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-108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E:\EUROSTAT\Investimenti%20in%20macchinari%20e%20mezzi%20di%20trasporto%20dati%20trimestrali%20ITA%20e%20GER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Relationship Id="rId4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3.xml"/><Relationship Id="rId4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4.xml"/><Relationship Id="rId4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5.xml"/><Relationship Id="rId4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file:///E:\EUROSTAT\Investimenti%20macchinari%20ITA%20FRA%20GER%202001%202014%202021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6.xml"/><Relationship Id="rId4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7.xml"/><Relationship Id="rId4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oleObject" Target="file:///E:\OCSE\Produttivit&#224;%20industria%20manifatturiera%202014%202021%204%20Paesi%20Eurozona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8.xml"/><Relationship Id="rId4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9.xml"/><Relationship Id="rId4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ColorStyle" Target="colors13.xml"/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0.xml"/><Relationship Id="rId4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oleObject" Target="file:///E:\ENERGIA\ImportazioniGasAnnualiPerPaeseDiOrigine_1990-202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ysClr val="windowText" lastClr="000000"/>
                </a:solidFill>
              </a:rPr>
              <a:t>INVESTIMENTI IN MACCHINARI E IMPIANTI: ITALIA E GERMANIA </a:t>
            </a:r>
          </a:p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ysClr val="windowText" lastClr="000000"/>
                </a:solidFill>
              </a:rPr>
              <a:t>(</a:t>
            </a:r>
            <a:r>
              <a:rPr lang="en-US" sz="1600" b="1" dirty="0" err="1">
                <a:solidFill>
                  <a:sysClr val="windowText" lastClr="000000"/>
                </a:solidFill>
              </a:rPr>
              <a:t>Indici</a:t>
            </a:r>
            <a:r>
              <a:rPr lang="en-US" sz="1600" b="1" dirty="0">
                <a:solidFill>
                  <a:sysClr val="windowText" lastClr="000000"/>
                </a:solidFill>
              </a:rPr>
              <a:t> </a:t>
            </a:r>
            <a:r>
              <a:rPr lang="en-US" sz="1600" b="1" dirty="0" err="1">
                <a:solidFill>
                  <a:sysClr val="windowText" lastClr="000000"/>
                </a:solidFill>
              </a:rPr>
              <a:t>trimestrali</a:t>
            </a:r>
            <a:r>
              <a:rPr lang="en-US" sz="1600" b="1" dirty="0">
                <a:solidFill>
                  <a:sysClr val="windowText" lastClr="000000"/>
                </a:solidFill>
              </a:rPr>
              <a:t> </a:t>
            </a:r>
            <a:r>
              <a:rPr lang="en-US" sz="1600" b="1" dirty="0" err="1">
                <a:solidFill>
                  <a:sysClr val="windowText" lastClr="000000"/>
                </a:solidFill>
              </a:rPr>
              <a:t>destagionalizzati</a:t>
            </a:r>
            <a:r>
              <a:rPr lang="en-US" sz="1600" b="1" dirty="0">
                <a:solidFill>
                  <a:sysClr val="windowText" lastClr="000000"/>
                </a:solidFill>
              </a:rPr>
              <a:t> base 2015=100) </a:t>
            </a:r>
          </a:p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i="1" dirty="0">
                <a:solidFill>
                  <a:sysClr val="windowText" lastClr="000000"/>
                </a:solidFill>
              </a:rPr>
              <a:t>Fonte: </a:t>
            </a:r>
            <a:r>
              <a:rPr lang="en-US" i="1" dirty="0" err="1">
                <a:solidFill>
                  <a:sysClr val="windowText" lastClr="000000"/>
                </a:solidFill>
              </a:rPr>
              <a:t>elaborazione</a:t>
            </a:r>
            <a:r>
              <a:rPr lang="en-US" i="1" dirty="0">
                <a:solidFill>
                  <a:sysClr val="windowText" lastClr="000000"/>
                </a:solidFill>
              </a:rPr>
              <a:t> Fondazione Edison </a:t>
            </a:r>
            <a:r>
              <a:rPr lang="en-US" i="1" dirty="0" err="1">
                <a:solidFill>
                  <a:sysClr val="windowText" lastClr="000000"/>
                </a:solidFill>
              </a:rPr>
              <a:t>su</a:t>
            </a:r>
            <a:r>
              <a:rPr lang="en-US" i="1" dirty="0">
                <a:solidFill>
                  <a:sysClr val="windowText" lastClr="000000"/>
                </a:solidFill>
              </a:rPr>
              <a:t> </a:t>
            </a:r>
            <a:r>
              <a:rPr lang="en-US" i="1" dirty="0" err="1">
                <a:solidFill>
                  <a:sysClr val="windowText" lastClr="000000"/>
                </a:solidFill>
              </a:rPr>
              <a:t>dati</a:t>
            </a:r>
            <a:r>
              <a:rPr lang="en-US" i="1" dirty="0">
                <a:solidFill>
                  <a:sysClr val="windowText" lastClr="000000"/>
                </a:solidFill>
              </a:rPr>
              <a:t> Eurostat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Data!$A$12</c:f>
              <c:strCache>
                <c:ptCount val="1"/>
                <c:pt idx="0">
                  <c:v>GERMANIA</c:v>
                </c:pt>
              </c:strCache>
            </c:strRef>
          </c:tx>
          <c:spPr>
            <a:ln w="635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29"/>
              <c:layout>
                <c:manualLayout>
                  <c:x val="-6.8228105359238091E-3"/>
                  <c:y val="-9.82527342127740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44-4AF1-B3E9-521482DD0FE1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Data!$B$11:$AE$11</c:f>
              <c:strCache>
                <c:ptCount val="30"/>
                <c:pt idx="0">
                  <c:v>2015Q1</c:v>
                </c:pt>
                <c:pt idx="1">
                  <c:v>2015Q2</c:v>
                </c:pt>
                <c:pt idx="2">
                  <c:v>2015Q3</c:v>
                </c:pt>
                <c:pt idx="3">
                  <c:v>2015Q4</c:v>
                </c:pt>
                <c:pt idx="4">
                  <c:v>2016Q1</c:v>
                </c:pt>
                <c:pt idx="5">
                  <c:v>2016Q2</c:v>
                </c:pt>
                <c:pt idx="6">
                  <c:v>2016Q3</c:v>
                </c:pt>
                <c:pt idx="7">
                  <c:v>2016Q4</c:v>
                </c:pt>
                <c:pt idx="8">
                  <c:v>2017Q1</c:v>
                </c:pt>
                <c:pt idx="9">
                  <c:v>2017Q2</c:v>
                </c:pt>
                <c:pt idx="10">
                  <c:v>2017Q3</c:v>
                </c:pt>
                <c:pt idx="11">
                  <c:v>2017Q4</c:v>
                </c:pt>
                <c:pt idx="12">
                  <c:v>2018Q1</c:v>
                </c:pt>
                <c:pt idx="13">
                  <c:v>2018Q2</c:v>
                </c:pt>
                <c:pt idx="14">
                  <c:v>2018Q3</c:v>
                </c:pt>
                <c:pt idx="15">
                  <c:v>2018Q4</c:v>
                </c:pt>
                <c:pt idx="16">
                  <c:v>2019Q1</c:v>
                </c:pt>
                <c:pt idx="17">
                  <c:v>2019Q2</c:v>
                </c:pt>
                <c:pt idx="18">
                  <c:v>2019Q3</c:v>
                </c:pt>
                <c:pt idx="19">
                  <c:v>2019Q4</c:v>
                </c:pt>
                <c:pt idx="20">
                  <c:v>2020Q1</c:v>
                </c:pt>
                <c:pt idx="21">
                  <c:v>2020Q2</c:v>
                </c:pt>
                <c:pt idx="22">
                  <c:v>2020Q3</c:v>
                </c:pt>
                <c:pt idx="23">
                  <c:v>2020Q4</c:v>
                </c:pt>
                <c:pt idx="24">
                  <c:v>2021Q1</c:v>
                </c:pt>
                <c:pt idx="25">
                  <c:v>2021Q2</c:v>
                </c:pt>
                <c:pt idx="26">
                  <c:v>2021Q3</c:v>
                </c:pt>
                <c:pt idx="27">
                  <c:v>2021Q4</c:v>
                </c:pt>
                <c:pt idx="28">
                  <c:v>2022Q1</c:v>
                </c:pt>
                <c:pt idx="29">
                  <c:v>2022Q2</c:v>
                </c:pt>
              </c:strCache>
            </c:strRef>
          </c:cat>
          <c:val>
            <c:numRef>
              <c:f>Data!$B$12:$AE$12</c:f>
              <c:numCache>
                <c:formatCode>#,##0</c:formatCode>
                <c:ptCount val="30"/>
                <c:pt idx="0">
                  <c:v>97.825999999999993</c:v>
                </c:pt>
                <c:pt idx="1">
                  <c:v>98.629000000000005</c:v>
                </c:pt>
                <c:pt idx="2">
                  <c:v>100.035</c:v>
                </c:pt>
                <c:pt idx="3">
                  <c:v>103.509</c:v>
                </c:pt>
                <c:pt idx="4">
                  <c:v>103.547</c:v>
                </c:pt>
                <c:pt idx="5">
                  <c:v>101.428</c:v>
                </c:pt>
                <c:pt idx="6">
                  <c:v>103.50700000000001</c:v>
                </c:pt>
                <c:pt idx="7">
                  <c:v>103.11499999999999</c:v>
                </c:pt>
                <c:pt idx="8">
                  <c:v>104.67400000000001</c:v>
                </c:pt>
                <c:pt idx="9">
                  <c:v>107.696</c:v>
                </c:pt>
                <c:pt idx="10">
                  <c:v>109.875</c:v>
                </c:pt>
                <c:pt idx="11">
                  <c:v>110.236</c:v>
                </c:pt>
                <c:pt idx="12">
                  <c:v>112.03400000000001</c:v>
                </c:pt>
                <c:pt idx="13">
                  <c:v>112.315</c:v>
                </c:pt>
                <c:pt idx="14">
                  <c:v>113.62</c:v>
                </c:pt>
                <c:pt idx="15">
                  <c:v>114.012</c:v>
                </c:pt>
                <c:pt idx="16">
                  <c:v>115.425</c:v>
                </c:pt>
                <c:pt idx="17">
                  <c:v>115.405</c:v>
                </c:pt>
                <c:pt idx="18">
                  <c:v>114.762</c:v>
                </c:pt>
                <c:pt idx="19">
                  <c:v>111.69</c:v>
                </c:pt>
                <c:pt idx="20">
                  <c:v>103.783</c:v>
                </c:pt>
                <c:pt idx="21">
                  <c:v>88.480999999999995</c:v>
                </c:pt>
                <c:pt idx="22">
                  <c:v>104.084</c:v>
                </c:pt>
                <c:pt idx="23">
                  <c:v>106.012</c:v>
                </c:pt>
                <c:pt idx="24">
                  <c:v>104.968</c:v>
                </c:pt>
                <c:pt idx="25">
                  <c:v>105.319</c:v>
                </c:pt>
                <c:pt idx="26">
                  <c:v>102.10599999999999</c:v>
                </c:pt>
                <c:pt idx="27">
                  <c:v>102.98</c:v>
                </c:pt>
                <c:pt idx="28">
                  <c:v>104.697</c:v>
                </c:pt>
                <c:pt idx="29">
                  <c:v>105.831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B44-4AF1-B3E9-521482DD0FE1}"/>
            </c:ext>
          </c:extLst>
        </c:ser>
        <c:ser>
          <c:idx val="1"/>
          <c:order val="1"/>
          <c:tx>
            <c:strRef>
              <c:f>Data!$A$13</c:f>
              <c:strCache>
                <c:ptCount val="1"/>
                <c:pt idx="0">
                  <c:v>ITALIA</c:v>
                </c:pt>
              </c:strCache>
            </c:strRef>
          </c:tx>
          <c:spPr>
            <a:ln w="635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dLbls>
            <c:dLbl>
              <c:idx val="29"/>
              <c:layout>
                <c:manualLayout>
                  <c:x val="9.5519347502930931E-3"/>
                  <c:y val="-7.3166929732916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44-4AF1-B3E9-521482DD0FE1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Data!$B$11:$AE$11</c:f>
              <c:strCache>
                <c:ptCount val="30"/>
                <c:pt idx="0">
                  <c:v>2015Q1</c:v>
                </c:pt>
                <c:pt idx="1">
                  <c:v>2015Q2</c:v>
                </c:pt>
                <c:pt idx="2">
                  <c:v>2015Q3</c:v>
                </c:pt>
                <c:pt idx="3">
                  <c:v>2015Q4</c:v>
                </c:pt>
                <c:pt idx="4">
                  <c:v>2016Q1</c:v>
                </c:pt>
                <c:pt idx="5">
                  <c:v>2016Q2</c:v>
                </c:pt>
                <c:pt idx="6">
                  <c:v>2016Q3</c:v>
                </c:pt>
                <c:pt idx="7">
                  <c:v>2016Q4</c:v>
                </c:pt>
                <c:pt idx="8">
                  <c:v>2017Q1</c:v>
                </c:pt>
                <c:pt idx="9">
                  <c:v>2017Q2</c:v>
                </c:pt>
                <c:pt idx="10">
                  <c:v>2017Q3</c:v>
                </c:pt>
                <c:pt idx="11">
                  <c:v>2017Q4</c:v>
                </c:pt>
                <c:pt idx="12">
                  <c:v>2018Q1</c:v>
                </c:pt>
                <c:pt idx="13">
                  <c:v>2018Q2</c:v>
                </c:pt>
                <c:pt idx="14">
                  <c:v>2018Q3</c:v>
                </c:pt>
                <c:pt idx="15">
                  <c:v>2018Q4</c:v>
                </c:pt>
                <c:pt idx="16">
                  <c:v>2019Q1</c:v>
                </c:pt>
                <c:pt idx="17">
                  <c:v>2019Q2</c:v>
                </c:pt>
                <c:pt idx="18">
                  <c:v>2019Q3</c:v>
                </c:pt>
                <c:pt idx="19">
                  <c:v>2019Q4</c:v>
                </c:pt>
                <c:pt idx="20">
                  <c:v>2020Q1</c:v>
                </c:pt>
                <c:pt idx="21">
                  <c:v>2020Q2</c:v>
                </c:pt>
                <c:pt idx="22">
                  <c:v>2020Q3</c:v>
                </c:pt>
                <c:pt idx="23">
                  <c:v>2020Q4</c:v>
                </c:pt>
                <c:pt idx="24">
                  <c:v>2021Q1</c:v>
                </c:pt>
                <c:pt idx="25">
                  <c:v>2021Q2</c:v>
                </c:pt>
                <c:pt idx="26">
                  <c:v>2021Q3</c:v>
                </c:pt>
                <c:pt idx="27">
                  <c:v>2021Q4</c:v>
                </c:pt>
                <c:pt idx="28">
                  <c:v>2022Q1</c:v>
                </c:pt>
                <c:pt idx="29">
                  <c:v>2022Q2</c:v>
                </c:pt>
              </c:strCache>
            </c:strRef>
          </c:cat>
          <c:val>
            <c:numRef>
              <c:f>Data!$B$13:$AE$13</c:f>
              <c:numCache>
                <c:formatCode>#,##0</c:formatCode>
                <c:ptCount val="30"/>
                <c:pt idx="0">
                  <c:v>99.058000000000007</c:v>
                </c:pt>
                <c:pt idx="1">
                  <c:v>101.02200000000001</c:v>
                </c:pt>
                <c:pt idx="2">
                  <c:v>100.824</c:v>
                </c:pt>
                <c:pt idx="3">
                  <c:v>99.096000000000004</c:v>
                </c:pt>
                <c:pt idx="4">
                  <c:v>106.19199999999999</c:v>
                </c:pt>
                <c:pt idx="5">
                  <c:v>105.687</c:v>
                </c:pt>
                <c:pt idx="6">
                  <c:v>108.432</c:v>
                </c:pt>
                <c:pt idx="7">
                  <c:v>111.785</c:v>
                </c:pt>
                <c:pt idx="8">
                  <c:v>110.88800000000001</c:v>
                </c:pt>
                <c:pt idx="9">
                  <c:v>113.322</c:v>
                </c:pt>
                <c:pt idx="10">
                  <c:v>116.492</c:v>
                </c:pt>
                <c:pt idx="11">
                  <c:v>118.96899999999999</c:v>
                </c:pt>
                <c:pt idx="12">
                  <c:v>121.398</c:v>
                </c:pt>
                <c:pt idx="13">
                  <c:v>122.79600000000001</c:v>
                </c:pt>
                <c:pt idx="14">
                  <c:v>118.934</c:v>
                </c:pt>
                <c:pt idx="15">
                  <c:v>117.164</c:v>
                </c:pt>
                <c:pt idx="16">
                  <c:v>118.23399999999999</c:v>
                </c:pt>
                <c:pt idx="17">
                  <c:v>120.754</c:v>
                </c:pt>
                <c:pt idx="18">
                  <c:v>120.215</c:v>
                </c:pt>
                <c:pt idx="19">
                  <c:v>117.42700000000001</c:v>
                </c:pt>
                <c:pt idx="20">
                  <c:v>103.453</c:v>
                </c:pt>
                <c:pt idx="21">
                  <c:v>88.210999999999999</c:v>
                </c:pt>
                <c:pt idx="22">
                  <c:v>110.002</c:v>
                </c:pt>
                <c:pt idx="23">
                  <c:v>113.11499999999999</c:v>
                </c:pt>
                <c:pt idx="24">
                  <c:v>117.979</c:v>
                </c:pt>
                <c:pt idx="25">
                  <c:v>120.672</c:v>
                </c:pt>
                <c:pt idx="26">
                  <c:v>123.175</c:v>
                </c:pt>
                <c:pt idx="27">
                  <c:v>125.542</c:v>
                </c:pt>
                <c:pt idx="28">
                  <c:v>131.10499999999999</c:v>
                </c:pt>
                <c:pt idx="29">
                  <c:v>133.238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FB44-4AF1-B3E9-521482DD0F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946624"/>
        <c:axId val="135948160"/>
      </c:lineChart>
      <c:catAx>
        <c:axId val="13594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5948160"/>
        <c:crosses val="autoZero"/>
        <c:auto val="1"/>
        <c:lblAlgn val="ctr"/>
        <c:lblOffset val="100"/>
        <c:noMultiLvlLbl val="0"/>
      </c:catAx>
      <c:valAx>
        <c:axId val="135948160"/>
        <c:scaling>
          <c:orientation val="minMax"/>
          <c:max val="135"/>
          <c:min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594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ysClr val="windowText" lastClr="000000"/>
                </a:solidFill>
              </a:rPr>
              <a:t>INVESTIMENTI IN MACCHINARI E ATTREZZATURE: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ysClr val="windowText" lastClr="000000"/>
                </a:solidFill>
              </a:rPr>
              <a:t>Il </a:t>
            </a:r>
            <a:r>
              <a:rPr lang="en-US" sz="2000" b="1" dirty="0" err="1">
                <a:solidFill>
                  <a:sysClr val="windowText" lastClr="000000"/>
                </a:solidFill>
              </a:rPr>
              <a:t>caso</a:t>
            </a:r>
            <a:r>
              <a:rPr lang="en-US" sz="2000" b="1" dirty="0">
                <a:solidFill>
                  <a:sysClr val="windowText" lastClr="000000"/>
                </a:solidFill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</a:rPr>
              <a:t>dell'industria</a:t>
            </a:r>
            <a:r>
              <a:rPr lang="en-US" sz="2000" b="1" baseline="0" dirty="0">
                <a:solidFill>
                  <a:sysClr val="windowText" lastClr="000000"/>
                </a:solidFill>
              </a:rPr>
              <a:t> </a:t>
            </a:r>
            <a:r>
              <a:rPr lang="en-US" sz="2000" b="1" baseline="0" dirty="0" err="1">
                <a:solidFill>
                  <a:sysClr val="windowText" lastClr="000000"/>
                </a:solidFill>
              </a:rPr>
              <a:t>italiana</a:t>
            </a:r>
            <a:r>
              <a:rPr lang="en-US" sz="2000" b="1" baseline="0" dirty="0">
                <a:solidFill>
                  <a:sysClr val="windowText" lastClr="000000"/>
                </a:solidFill>
              </a:rPr>
              <a:t> </a:t>
            </a:r>
            <a:r>
              <a:rPr lang="en-US" sz="2000" b="1" baseline="0" dirty="0" err="1">
                <a:solidFill>
                  <a:sysClr val="windowText" lastClr="000000"/>
                </a:solidFill>
              </a:rPr>
              <a:t>della</a:t>
            </a:r>
            <a:r>
              <a:rPr lang="en-US" sz="2000" b="1" baseline="0" dirty="0">
                <a:solidFill>
                  <a:sysClr val="windowText" lastClr="000000"/>
                </a:solidFill>
              </a:rPr>
              <a:t> </a:t>
            </a:r>
            <a:r>
              <a:rPr lang="en-US" sz="2000" b="1" baseline="0" dirty="0" err="1">
                <a:solidFill>
                  <a:sysClr val="windowText" lastClr="000000"/>
                </a:solidFill>
              </a:rPr>
              <a:t>rubinetteria</a:t>
            </a:r>
            <a:endParaRPr lang="en-US" sz="2000" b="1" baseline="0" dirty="0">
              <a:solidFill>
                <a:sysClr val="windowText" lastClr="000000"/>
              </a:solidFill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baseline="0" dirty="0">
                <a:solidFill>
                  <a:sysClr val="windowText" lastClr="000000"/>
                </a:solidFill>
              </a:rPr>
              <a:t>(</a:t>
            </a:r>
            <a:r>
              <a:rPr lang="en-US" sz="1600" b="1" baseline="0" dirty="0" err="1">
                <a:solidFill>
                  <a:sysClr val="windowText" lastClr="000000"/>
                </a:solidFill>
              </a:rPr>
              <a:t>dati</a:t>
            </a:r>
            <a:r>
              <a:rPr lang="en-US" sz="1600" b="1" baseline="0" dirty="0">
                <a:solidFill>
                  <a:sysClr val="windowText" lastClr="000000"/>
                </a:solidFill>
              </a:rPr>
              <a:t> in </a:t>
            </a:r>
            <a:r>
              <a:rPr lang="en-US" sz="1600" b="1" baseline="0" dirty="0" err="1">
                <a:solidFill>
                  <a:sysClr val="windowText" lastClr="000000"/>
                </a:solidFill>
              </a:rPr>
              <a:t>migliaia</a:t>
            </a:r>
            <a:r>
              <a:rPr lang="en-US" sz="1600" b="1" baseline="0" dirty="0">
                <a:solidFill>
                  <a:sysClr val="windowText" lastClr="000000"/>
                </a:solidFill>
              </a:rPr>
              <a:t> di euro </a:t>
            </a:r>
            <a:r>
              <a:rPr lang="en-US" sz="1600" b="1" baseline="0" dirty="0" err="1">
                <a:solidFill>
                  <a:sysClr val="windowText" lastClr="000000"/>
                </a:solidFill>
              </a:rPr>
              <a:t>correnti</a:t>
            </a:r>
            <a:r>
              <a:rPr lang="en-US" sz="1600" b="1" baseline="0" dirty="0">
                <a:solidFill>
                  <a:sysClr val="windowText" lastClr="000000"/>
                </a:solidFill>
              </a:rPr>
              <a:t> )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i="1" baseline="0" dirty="0">
                <a:solidFill>
                  <a:sysClr val="windowText" lastClr="000000"/>
                </a:solidFill>
              </a:rPr>
              <a:t>Fonte: </a:t>
            </a:r>
            <a:r>
              <a:rPr lang="en-US" sz="1400" i="1" baseline="0" dirty="0" err="1">
                <a:solidFill>
                  <a:sysClr val="windowText" lastClr="000000"/>
                </a:solidFill>
              </a:rPr>
              <a:t>elaborazione</a:t>
            </a:r>
            <a:r>
              <a:rPr lang="en-US" sz="1400" i="1" baseline="0" dirty="0">
                <a:solidFill>
                  <a:sysClr val="windowText" lastClr="000000"/>
                </a:solidFill>
              </a:rPr>
              <a:t> </a:t>
            </a:r>
            <a:r>
              <a:rPr lang="en-US" sz="1400" i="1" baseline="0" dirty="0" err="1">
                <a:solidFill>
                  <a:sysClr val="windowText" lastClr="000000"/>
                </a:solidFill>
              </a:rPr>
              <a:t>su</a:t>
            </a:r>
            <a:r>
              <a:rPr lang="en-US" sz="1400" i="1" baseline="0" dirty="0">
                <a:solidFill>
                  <a:sysClr val="windowText" lastClr="000000"/>
                </a:solidFill>
              </a:rPr>
              <a:t> </a:t>
            </a:r>
            <a:r>
              <a:rPr lang="en-US" sz="1400" i="1" baseline="0" dirty="0" err="1">
                <a:solidFill>
                  <a:sysClr val="windowText" lastClr="000000"/>
                </a:solidFill>
              </a:rPr>
              <a:t>dati</a:t>
            </a:r>
            <a:r>
              <a:rPr lang="en-US" sz="1400" i="1" baseline="0" dirty="0">
                <a:solidFill>
                  <a:sysClr val="windowText" lastClr="000000"/>
                </a:solidFill>
              </a:rPr>
              <a:t> </a:t>
            </a:r>
            <a:r>
              <a:rPr lang="en-US" sz="1400" i="1" baseline="0" dirty="0" err="1">
                <a:solidFill>
                  <a:sysClr val="windowText" lastClr="000000"/>
                </a:solidFill>
              </a:rPr>
              <a:t>Istat</a:t>
            </a:r>
            <a:endParaRPr lang="en-US" sz="1400" i="1" dirty="0">
              <a:solidFill>
                <a:sysClr val="windowText" lastClr="00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Foglio2!$B$4</c:f>
              <c:strCache>
                <c:ptCount val="1"/>
                <c:pt idx="0">
                  <c:v>Investimenti in macchinari e attrezzature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Foglio2!$A$5:$A$10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strCache>
            </c:strRef>
          </c:cat>
          <c:val>
            <c:numRef>
              <c:f>Foglio2!$B$5:$B$10</c:f>
              <c:numCache>
                <c:formatCode>#,##0</c:formatCode>
                <c:ptCount val="6"/>
                <c:pt idx="0">
                  <c:v>174208</c:v>
                </c:pt>
                <c:pt idx="1">
                  <c:v>181531</c:v>
                </c:pt>
                <c:pt idx="2">
                  <c:v>216680</c:v>
                </c:pt>
                <c:pt idx="3">
                  <c:v>216189</c:v>
                </c:pt>
                <c:pt idx="4">
                  <c:v>461739</c:v>
                </c:pt>
                <c:pt idx="5">
                  <c:v>268212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9CC-402D-8076-E1D8DE1445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3400448"/>
        <c:axId val="143982592"/>
      </c:barChart>
      <c:catAx>
        <c:axId val="13340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3982592"/>
        <c:crosses val="autoZero"/>
        <c:auto val="1"/>
        <c:lblAlgn val="ctr"/>
        <c:lblOffset val="100"/>
        <c:noMultiLvlLbl val="0"/>
      </c:catAx>
      <c:valAx>
        <c:axId val="14398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3400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>
                <a:solidFill>
                  <a:sysClr val="windowText" lastClr="000000"/>
                </a:solidFill>
              </a:rPr>
              <a:t>MANUFACTURING GROSS VALUE ADDED, 2001-2014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>
                <a:solidFill>
                  <a:sysClr val="windowText" lastClr="000000"/>
                </a:solidFill>
              </a:rPr>
              <a:t>(Chain linked volumes, index 2001=100)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i="1">
                <a:solidFill>
                  <a:sysClr val="windowText" lastClr="000000"/>
                </a:solidFill>
              </a:rPr>
              <a:t>Source: Edison Foundation calculation based on Eurostat statistics 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Data!$A$20</c:f>
              <c:strCache>
                <c:ptCount val="1"/>
                <c:pt idx="0">
                  <c:v>Germany </c:v>
                </c:pt>
              </c:strCache>
            </c:strRef>
          </c:tx>
          <c:spPr>
            <a:ln w="508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Data!$B$19:$O$19</c:f>
              <c:strCach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strCache>
            </c:strRef>
          </c:cat>
          <c:val>
            <c:numRef>
              <c:f>Data!$B$20:$O$20</c:f>
              <c:numCache>
                <c:formatCode>#,##0</c:formatCode>
                <c:ptCount val="14"/>
                <c:pt idx="0">
                  <c:v>100</c:v>
                </c:pt>
                <c:pt idx="1">
                  <c:v>97.565239106005748</c:v>
                </c:pt>
                <c:pt idx="2">
                  <c:v>98.564115370208498</c:v>
                </c:pt>
                <c:pt idx="3">
                  <c:v>102.1600699213385</c:v>
                </c:pt>
                <c:pt idx="4">
                  <c:v>103.8956174303908</c:v>
                </c:pt>
                <c:pt idx="5">
                  <c:v>112.8355599950056</c:v>
                </c:pt>
                <c:pt idx="6">
                  <c:v>117.6051941565738</c:v>
                </c:pt>
                <c:pt idx="7">
                  <c:v>115.1454613559745</c:v>
                </c:pt>
                <c:pt idx="8">
                  <c:v>92.907978524160313</c:v>
                </c:pt>
                <c:pt idx="9">
                  <c:v>110.650518167062</c:v>
                </c:pt>
                <c:pt idx="10">
                  <c:v>119.8651517043326</c:v>
                </c:pt>
                <c:pt idx="11">
                  <c:v>117.7175677362967</c:v>
                </c:pt>
                <c:pt idx="12">
                  <c:v>117.64265201648141</c:v>
                </c:pt>
                <c:pt idx="13">
                  <c:v>123.5235360219753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629-4A08-92D5-DA460675F29A}"/>
            </c:ext>
          </c:extLst>
        </c:ser>
        <c:ser>
          <c:idx val="1"/>
          <c:order val="1"/>
          <c:tx>
            <c:strRef>
              <c:f>Data!$A$21</c:f>
              <c:strCache>
                <c:ptCount val="1"/>
                <c:pt idx="0">
                  <c:v>France</c:v>
                </c:pt>
              </c:strCache>
            </c:strRef>
          </c:tx>
          <c:spPr>
            <a:ln w="508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Data!$B$19:$O$19</c:f>
              <c:strCach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strCache>
            </c:strRef>
          </c:cat>
          <c:val>
            <c:numRef>
              <c:f>Data!$B$21:$O$21</c:f>
              <c:numCache>
                <c:formatCode>#,##0</c:formatCode>
                <c:ptCount val="14"/>
                <c:pt idx="0">
                  <c:v>100</c:v>
                </c:pt>
                <c:pt idx="1">
                  <c:v>99.837142511306482</c:v>
                </c:pt>
                <c:pt idx="2">
                  <c:v>102.0302166664833</c:v>
                </c:pt>
                <c:pt idx="3">
                  <c:v>104.52149608811909</c:v>
                </c:pt>
                <c:pt idx="4">
                  <c:v>106.2656117609516</c:v>
                </c:pt>
                <c:pt idx="5">
                  <c:v>109.0793049946631</c:v>
                </c:pt>
                <c:pt idx="6">
                  <c:v>111.2712787614028</c:v>
                </c:pt>
                <c:pt idx="7">
                  <c:v>107.65760313390621</c:v>
                </c:pt>
                <c:pt idx="8">
                  <c:v>101.3721843810865</c:v>
                </c:pt>
                <c:pt idx="9">
                  <c:v>103.7655292318189</c:v>
                </c:pt>
                <c:pt idx="10">
                  <c:v>107.9591095656767</c:v>
                </c:pt>
                <c:pt idx="11">
                  <c:v>107.6939159523312</c:v>
                </c:pt>
                <c:pt idx="12">
                  <c:v>107.57067244737389</c:v>
                </c:pt>
                <c:pt idx="13">
                  <c:v>109.3092861780208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629-4A08-92D5-DA460675F29A}"/>
            </c:ext>
          </c:extLst>
        </c:ser>
        <c:ser>
          <c:idx val="2"/>
          <c:order val="2"/>
          <c:tx>
            <c:strRef>
              <c:f>Data!$A$22</c:f>
              <c:strCache>
                <c:ptCount val="1"/>
                <c:pt idx="0">
                  <c:v>Italy</c:v>
                </c:pt>
              </c:strCache>
            </c:strRef>
          </c:tx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Data!$B$19:$O$19</c:f>
              <c:strCach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strCache>
            </c:strRef>
          </c:cat>
          <c:val>
            <c:numRef>
              <c:f>Data!$B$22:$O$22</c:f>
              <c:numCache>
                <c:formatCode>#,##0</c:formatCode>
                <c:ptCount val="14"/>
                <c:pt idx="0">
                  <c:v>100</c:v>
                </c:pt>
                <c:pt idx="1">
                  <c:v>99.947488668607434</c:v>
                </c:pt>
                <c:pt idx="2">
                  <c:v>97.920735527140053</c:v>
                </c:pt>
                <c:pt idx="3">
                  <c:v>99.54858680030955</c:v>
                </c:pt>
                <c:pt idx="4">
                  <c:v>100.2128090798541</c:v>
                </c:pt>
                <c:pt idx="5">
                  <c:v>104.6744297453661</c:v>
                </c:pt>
                <c:pt idx="6">
                  <c:v>107.9273685374212</c:v>
                </c:pt>
                <c:pt idx="7">
                  <c:v>104.4137155912592</c:v>
                </c:pt>
                <c:pt idx="8">
                  <c:v>85.120868187345692</c:v>
                </c:pt>
                <c:pt idx="9">
                  <c:v>93.14128311898881</c:v>
                </c:pt>
                <c:pt idx="10">
                  <c:v>94.642001695102635</c:v>
                </c:pt>
                <c:pt idx="11">
                  <c:v>90.858422080554192</c:v>
                </c:pt>
                <c:pt idx="12">
                  <c:v>89.643291447101731</c:v>
                </c:pt>
                <c:pt idx="13">
                  <c:v>89.842281755536703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629-4A08-92D5-DA460675F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746944"/>
        <c:axId val="143748480"/>
      </c:lineChart>
      <c:catAx>
        <c:axId val="14374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3748480"/>
        <c:crosses val="autoZero"/>
        <c:auto val="1"/>
        <c:lblAlgn val="ctr"/>
        <c:lblOffset val="100"/>
        <c:noMultiLvlLbl val="0"/>
      </c:catAx>
      <c:valAx>
        <c:axId val="143748480"/>
        <c:scaling>
          <c:orientation val="minMax"/>
          <c:max val="125"/>
          <c:min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374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i="0" baseline="0">
                <a:effectLst/>
              </a:rPr>
              <a:t>MANUFACTURING GROSS VALUE ADDED, 2014-2021 </a:t>
            </a:r>
            <a:endParaRPr lang="it-IT" sz="2400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>
                <a:effectLst/>
              </a:rPr>
              <a:t>(Chain linked volumes, index 2014=100) </a:t>
            </a:r>
            <a:endParaRPr lang="it-IT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1" baseline="0">
                <a:effectLst/>
              </a:rPr>
              <a:t>Source: Edison Foundation calculation based on Eurostat statistics </a:t>
            </a:r>
            <a:endParaRPr lang="it-IT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Data!$A$28</c:f>
              <c:strCache>
                <c:ptCount val="1"/>
                <c:pt idx="0">
                  <c:v>Germany </c:v>
                </c:pt>
              </c:strCache>
            </c:strRef>
          </c:tx>
          <c:spPr>
            <a:ln w="508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Data!$B$27:$I$27</c:f>
              <c:strCach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strCache>
            </c:strRef>
          </c:cat>
          <c:val>
            <c:numRef>
              <c:f>Data!$B$28:$I$28</c:f>
              <c:numCache>
                <c:formatCode>#,##0</c:formatCode>
                <c:ptCount val="8"/>
                <c:pt idx="0">
                  <c:v>100</c:v>
                </c:pt>
                <c:pt idx="1">
                  <c:v>101.08157282927321</c:v>
                </c:pt>
                <c:pt idx="2">
                  <c:v>105.0338623268978</c:v>
                </c:pt>
                <c:pt idx="3">
                  <c:v>108.83452946527848</c:v>
                </c:pt>
                <c:pt idx="4">
                  <c:v>109.81502072172242</c:v>
                </c:pt>
                <c:pt idx="5">
                  <c:v>108.43020317396137</c:v>
                </c:pt>
                <c:pt idx="6">
                  <c:v>99.67653896694631</c:v>
                </c:pt>
                <c:pt idx="7">
                  <c:v>104.73061760840999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C66-434D-B782-200A7D0DDD87}"/>
            </c:ext>
          </c:extLst>
        </c:ser>
        <c:ser>
          <c:idx val="1"/>
          <c:order val="1"/>
          <c:tx>
            <c:strRef>
              <c:f>Data!$A$29</c:f>
              <c:strCache>
                <c:ptCount val="1"/>
                <c:pt idx="0">
                  <c:v>France</c:v>
                </c:pt>
              </c:strCache>
            </c:strRef>
          </c:tx>
          <c:spPr>
            <a:ln w="508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Data!$B$27:$I$27</c:f>
              <c:strCach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strCache>
            </c:strRef>
          </c:cat>
          <c:val>
            <c:numRef>
              <c:f>Data!$B$29:$I$29</c:f>
              <c:numCache>
                <c:formatCode>#,##0</c:formatCode>
                <c:ptCount val="8"/>
                <c:pt idx="0">
                  <c:v>100</c:v>
                </c:pt>
                <c:pt idx="1">
                  <c:v>100.6674250279352</c:v>
                </c:pt>
                <c:pt idx="2">
                  <c:v>101.53014486042463</c:v>
                </c:pt>
                <c:pt idx="3">
                  <c:v>103.80321531755538</c:v>
                </c:pt>
                <c:pt idx="4">
                  <c:v>105.52664163403365</c:v>
                </c:pt>
                <c:pt idx="5">
                  <c:v>107.70407803738786</c:v>
                </c:pt>
                <c:pt idx="6">
                  <c:v>94.052568529349585</c:v>
                </c:pt>
                <c:pt idx="7">
                  <c:v>99.024532651479305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C66-434D-B782-200A7D0DDD87}"/>
            </c:ext>
          </c:extLst>
        </c:ser>
        <c:ser>
          <c:idx val="2"/>
          <c:order val="2"/>
          <c:tx>
            <c:strRef>
              <c:f>Data!$A$30</c:f>
              <c:strCache>
                <c:ptCount val="1"/>
                <c:pt idx="0">
                  <c:v>Italy</c:v>
                </c:pt>
              </c:strCache>
            </c:strRef>
          </c:tx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Data!$B$27:$I$27</c:f>
              <c:strCach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strCache>
            </c:strRef>
          </c:cat>
          <c:val>
            <c:numRef>
              <c:f>Data!$B$30:$I$30</c:f>
              <c:numCache>
                <c:formatCode>#,##0</c:formatCode>
                <c:ptCount val="8"/>
                <c:pt idx="0">
                  <c:v>100</c:v>
                </c:pt>
                <c:pt idx="1">
                  <c:v>102.54096511556365</c:v>
                </c:pt>
                <c:pt idx="2">
                  <c:v>105.59053341810052</c:v>
                </c:pt>
                <c:pt idx="3">
                  <c:v>109.25944914993539</c:v>
                </c:pt>
                <c:pt idx="4">
                  <c:v>111.14312667910828</c:v>
                </c:pt>
                <c:pt idx="5">
                  <c:v>110.64990463690243</c:v>
                </c:pt>
                <c:pt idx="6">
                  <c:v>95.814277803982691</c:v>
                </c:pt>
                <c:pt idx="7">
                  <c:v>108.12124443715263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C66-434D-B782-200A7D0DD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864192"/>
        <c:axId val="143865728"/>
      </c:lineChart>
      <c:catAx>
        <c:axId val="14386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3865728"/>
        <c:crosses val="autoZero"/>
        <c:auto val="1"/>
        <c:lblAlgn val="ctr"/>
        <c:lblOffset val="100"/>
        <c:noMultiLvlLbl val="0"/>
      </c:catAx>
      <c:valAx>
        <c:axId val="143865728"/>
        <c:scaling>
          <c:orientation val="minMax"/>
          <c:min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386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>
                <a:solidFill>
                  <a:schemeClr val="tx1"/>
                </a:solidFill>
              </a:rPr>
              <a:t>INDICI DI PRODUZIONE INDUSTRIALE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chemeClr val="tx1"/>
                </a:solidFill>
              </a:rPr>
              <a:t>(base 2015=100; dati destagionalizzati e corretti per il calendario)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i="1">
                <a:solidFill>
                  <a:schemeClr val="tx1"/>
                </a:solidFill>
              </a:rPr>
              <a:t>Fonte: elaborazione Fondazione Edison su dati Istat ed Eurostat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Data!$A$13</c:f>
              <c:strCache>
                <c:ptCount val="1"/>
                <c:pt idx="0">
                  <c:v>ITALIA</c:v>
                </c:pt>
              </c:strCache>
            </c:strRef>
          </c:tx>
          <c:spPr>
            <a:ln w="508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Data!$B$12:$CO$12</c:f>
              <c:strCache>
                <c:ptCount val="92"/>
                <c:pt idx="0">
                  <c:v>2015M01</c:v>
                </c:pt>
                <c:pt idx="1">
                  <c:v>2015M02</c:v>
                </c:pt>
                <c:pt idx="2">
                  <c:v>2015M03</c:v>
                </c:pt>
                <c:pt idx="3">
                  <c:v>2015M04</c:v>
                </c:pt>
                <c:pt idx="4">
                  <c:v>2015M05</c:v>
                </c:pt>
                <c:pt idx="5">
                  <c:v>2015M06</c:v>
                </c:pt>
                <c:pt idx="6">
                  <c:v>2015M07</c:v>
                </c:pt>
                <c:pt idx="7">
                  <c:v>2015M08</c:v>
                </c:pt>
                <c:pt idx="8">
                  <c:v>2015M09</c:v>
                </c:pt>
                <c:pt idx="9">
                  <c:v>2015M10</c:v>
                </c:pt>
                <c:pt idx="10">
                  <c:v>2015M11</c:v>
                </c:pt>
                <c:pt idx="11">
                  <c:v>2015M12</c:v>
                </c:pt>
                <c:pt idx="12">
                  <c:v>2016M01</c:v>
                </c:pt>
                <c:pt idx="13">
                  <c:v>2016M02</c:v>
                </c:pt>
                <c:pt idx="14">
                  <c:v>2016M03</c:v>
                </c:pt>
                <c:pt idx="15">
                  <c:v>2016M04</c:v>
                </c:pt>
                <c:pt idx="16">
                  <c:v>2016M05</c:v>
                </c:pt>
                <c:pt idx="17">
                  <c:v>2016M06</c:v>
                </c:pt>
                <c:pt idx="18">
                  <c:v>2016M07</c:v>
                </c:pt>
                <c:pt idx="19">
                  <c:v>2016M08</c:v>
                </c:pt>
                <c:pt idx="20">
                  <c:v>2016M09</c:v>
                </c:pt>
                <c:pt idx="21">
                  <c:v>2016M10</c:v>
                </c:pt>
                <c:pt idx="22">
                  <c:v>2016M11</c:v>
                </c:pt>
                <c:pt idx="23">
                  <c:v>2016M12</c:v>
                </c:pt>
                <c:pt idx="24">
                  <c:v>2017M01</c:v>
                </c:pt>
                <c:pt idx="25">
                  <c:v>2017M02</c:v>
                </c:pt>
                <c:pt idx="26">
                  <c:v>2017M03</c:v>
                </c:pt>
                <c:pt idx="27">
                  <c:v>2017M04</c:v>
                </c:pt>
                <c:pt idx="28">
                  <c:v>2017M05</c:v>
                </c:pt>
                <c:pt idx="29">
                  <c:v>2017M06</c:v>
                </c:pt>
                <c:pt idx="30">
                  <c:v>2017M07</c:v>
                </c:pt>
                <c:pt idx="31">
                  <c:v>2017M08</c:v>
                </c:pt>
                <c:pt idx="32">
                  <c:v>2017M09</c:v>
                </c:pt>
                <c:pt idx="33">
                  <c:v>2017M10</c:v>
                </c:pt>
                <c:pt idx="34">
                  <c:v>2017M11</c:v>
                </c:pt>
                <c:pt idx="35">
                  <c:v>2017M12</c:v>
                </c:pt>
                <c:pt idx="36">
                  <c:v>2018M01</c:v>
                </c:pt>
                <c:pt idx="37">
                  <c:v>2018M02</c:v>
                </c:pt>
                <c:pt idx="38">
                  <c:v>2018M03</c:v>
                </c:pt>
                <c:pt idx="39">
                  <c:v>2018M04</c:v>
                </c:pt>
                <c:pt idx="40">
                  <c:v>2018M05</c:v>
                </c:pt>
                <c:pt idx="41">
                  <c:v>2018M06</c:v>
                </c:pt>
                <c:pt idx="42">
                  <c:v>2018M07</c:v>
                </c:pt>
                <c:pt idx="43">
                  <c:v>2018M08</c:v>
                </c:pt>
                <c:pt idx="44">
                  <c:v>2018M09</c:v>
                </c:pt>
                <c:pt idx="45">
                  <c:v>2018M10</c:v>
                </c:pt>
                <c:pt idx="46">
                  <c:v>2018M11</c:v>
                </c:pt>
                <c:pt idx="47">
                  <c:v>2018M12</c:v>
                </c:pt>
                <c:pt idx="48">
                  <c:v>2019M01</c:v>
                </c:pt>
                <c:pt idx="49">
                  <c:v>2019M02</c:v>
                </c:pt>
                <c:pt idx="50">
                  <c:v>2019M03</c:v>
                </c:pt>
                <c:pt idx="51">
                  <c:v>2019M04</c:v>
                </c:pt>
                <c:pt idx="52">
                  <c:v>2019M05</c:v>
                </c:pt>
                <c:pt idx="53">
                  <c:v>2019M06</c:v>
                </c:pt>
                <c:pt idx="54">
                  <c:v>2019M07</c:v>
                </c:pt>
                <c:pt idx="55">
                  <c:v>2019M08</c:v>
                </c:pt>
                <c:pt idx="56">
                  <c:v>2019M09</c:v>
                </c:pt>
                <c:pt idx="57">
                  <c:v>2019M10</c:v>
                </c:pt>
                <c:pt idx="58">
                  <c:v>2019M11</c:v>
                </c:pt>
                <c:pt idx="59">
                  <c:v>2019M12</c:v>
                </c:pt>
                <c:pt idx="60">
                  <c:v>2020M01</c:v>
                </c:pt>
                <c:pt idx="61">
                  <c:v>2020M02</c:v>
                </c:pt>
                <c:pt idx="62">
                  <c:v>2020M03</c:v>
                </c:pt>
                <c:pt idx="63">
                  <c:v>2020M04</c:v>
                </c:pt>
                <c:pt idx="64">
                  <c:v>2020M05</c:v>
                </c:pt>
                <c:pt idx="65">
                  <c:v>2020M06</c:v>
                </c:pt>
                <c:pt idx="66">
                  <c:v>2020M07</c:v>
                </c:pt>
                <c:pt idx="67">
                  <c:v>2020M08</c:v>
                </c:pt>
                <c:pt idx="68">
                  <c:v>2020M09</c:v>
                </c:pt>
                <c:pt idx="69">
                  <c:v>2020M10</c:v>
                </c:pt>
                <c:pt idx="70">
                  <c:v>2020M11</c:v>
                </c:pt>
                <c:pt idx="71">
                  <c:v>2020M12</c:v>
                </c:pt>
                <c:pt idx="72">
                  <c:v>2021M01</c:v>
                </c:pt>
                <c:pt idx="73">
                  <c:v>2021M02</c:v>
                </c:pt>
                <c:pt idx="74">
                  <c:v>2021M03</c:v>
                </c:pt>
                <c:pt idx="75">
                  <c:v>2021M04</c:v>
                </c:pt>
                <c:pt idx="76">
                  <c:v>2021M05</c:v>
                </c:pt>
                <c:pt idx="77">
                  <c:v>2021M06</c:v>
                </c:pt>
                <c:pt idx="78">
                  <c:v>2021M07</c:v>
                </c:pt>
                <c:pt idx="79">
                  <c:v>2021M08</c:v>
                </c:pt>
                <c:pt idx="80">
                  <c:v>2021M09</c:v>
                </c:pt>
                <c:pt idx="81">
                  <c:v>2021M10</c:v>
                </c:pt>
                <c:pt idx="82">
                  <c:v>2021M11</c:v>
                </c:pt>
                <c:pt idx="83">
                  <c:v>2021M12</c:v>
                </c:pt>
                <c:pt idx="84">
                  <c:v>2022M01</c:v>
                </c:pt>
                <c:pt idx="85">
                  <c:v>2022M02</c:v>
                </c:pt>
                <c:pt idx="86">
                  <c:v>2022M03</c:v>
                </c:pt>
                <c:pt idx="87">
                  <c:v>2022M04</c:v>
                </c:pt>
                <c:pt idx="88">
                  <c:v>2022M05</c:v>
                </c:pt>
                <c:pt idx="89">
                  <c:v>2022M06</c:v>
                </c:pt>
                <c:pt idx="90">
                  <c:v>2022M07</c:v>
                </c:pt>
                <c:pt idx="91">
                  <c:v>2022M08</c:v>
                </c:pt>
              </c:strCache>
            </c:strRef>
          </c:cat>
          <c:val>
            <c:numRef>
              <c:f>Data!$B$13:$CO$13</c:f>
              <c:numCache>
                <c:formatCode>#,##0.##########</c:formatCode>
                <c:ptCount val="92"/>
                <c:pt idx="0">
                  <c:v>98.3</c:v>
                </c:pt>
                <c:pt idx="1">
                  <c:v>99.1</c:v>
                </c:pt>
                <c:pt idx="2">
                  <c:v>99.4</c:v>
                </c:pt>
                <c:pt idx="3">
                  <c:v>99.6</c:v>
                </c:pt>
                <c:pt idx="4">
                  <c:v>100.6</c:v>
                </c:pt>
                <c:pt idx="5" formatCode="#,##0.0">
                  <c:v>100</c:v>
                </c:pt>
                <c:pt idx="6" formatCode="#,##0.0">
                  <c:v>101</c:v>
                </c:pt>
                <c:pt idx="7">
                  <c:v>98.8</c:v>
                </c:pt>
                <c:pt idx="8">
                  <c:v>99.8</c:v>
                </c:pt>
                <c:pt idx="9">
                  <c:v>99.9</c:v>
                </c:pt>
                <c:pt idx="10">
                  <c:v>100.6</c:v>
                </c:pt>
                <c:pt idx="11">
                  <c:v>98.7</c:v>
                </c:pt>
                <c:pt idx="12">
                  <c:v>101.8</c:v>
                </c:pt>
                <c:pt idx="13">
                  <c:v>100.5</c:v>
                </c:pt>
                <c:pt idx="14">
                  <c:v>100.5</c:v>
                </c:pt>
                <c:pt idx="15">
                  <c:v>102.1</c:v>
                </c:pt>
                <c:pt idx="16">
                  <c:v>100.4</c:v>
                </c:pt>
                <c:pt idx="17">
                  <c:v>99.3</c:v>
                </c:pt>
                <c:pt idx="18">
                  <c:v>101.3</c:v>
                </c:pt>
                <c:pt idx="19">
                  <c:v>102.1</c:v>
                </c:pt>
                <c:pt idx="20">
                  <c:v>101.9</c:v>
                </c:pt>
                <c:pt idx="21">
                  <c:v>102.4</c:v>
                </c:pt>
                <c:pt idx="22">
                  <c:v>103.3</c:v>
                </c:pt>
                <c:pt idx="23" formatCode="#,##0.0">
                  <c:v>105</c:v>
                </c:pt>
                <c:pt idx="24">
                  <c:v>102.1</c:v>
                </c:pt>
                <c:pt idx="25" formatCode="#,##0.0">
                  <c:v>103</c:v>
                </c:pt>
                <c:pt idx="26">
                  <c:v>103.8</c:v>
                </c:pt>
                <c:pt idx="27">
                  <c:v>103.5</c:v>
                </c:pt>
                <c:pt idx="28">
                  <c:v>104.3</c:v>
                </c:pt>
                <c:pt idx="29">
                  <c:v>105.7</c:v>
                </c:pt>
                <c:pt idx="30">
                  <c:v>106.5</c:v>
                </c:pt>
                <c:pt idx="31">
                  <c:v>108.3</c:v>
                </c:pt>
                <c:pt idx="32">
                  <c:v>105.2</c:v>
                </c:pt>
                <c:pt idx="33">
                  <c:v>105.7</c:v>
                </c:pt>
                <c:pt idx="34">
                  <c:v>107.3</c:v>
                </c:pt>
                <c:pt idx="35">
                  <c:v>110.7</c:v>
                </c:pt>
                <c:pt idx="36">
                  <c:v>106.6</c:v>
                </c:pt>
                <c:pt idx="37">
                  <c:v>105.9</c:v>
                </c:pt>
                <c:pt idx="38">
                  <c:v>107.4</c:v>
                </c:pt>
                <c:pt idx="39">
                  <c:v>105.8</c:v>
                </c:pt>
                <c:pt idx="40">
                  <c:v>106.8</c:v>
                </c:pt>
                <c:pt idx="41">
                  <c:v>107.3</c:v>
                </c:pt>
                <c:pt idx="42">
                  <c:v>106.1</c:v>
                </c:pt>
                <c:pt idx="43" formatCode="#,##0.0">
                  <c:v>107</c:v>
                </c:pt>
                <c:pt idx="44">
                  <c:v>107.1</c:v>
                </c:pt>
                <c:pt idx="45">
                  <c:v>106.7</c:v>
                </c:pt>
                <c:pt idx="46">
                  <c:v>104.9</c:v>
                </c:pt>
                <c:pt idx="47">
                  <c:v>105.5</c:v>
                </c:pt>
                <c:pt idx="48">
                  <c:v>106.2</c:v>
                </c:pt>
                <c:pt idx="49">
                  <c:v>106.5</c:v>
                </c:pt>
                <c:pt idx="50">
                  <c:v>105.6</c:v>
                </c:pt>
                <c:pt idx="51">
                  <c:v>104.1</c:v>
                </c:pt>
                <c:pt idx="52">
                  <c:v>106.4</c:v>
                </c:pt>
                <c:pt idx="53">
                  <c:v>106.2</c:v>
                </c:pt>
                <c:pt idx="54">
                  <c:v>106.3</c:v>
                </c:pt>
                <c:pt idx="55">
                  <c:v>105.4</c:v>
                </c:pt>
                <c:pt idx="56" formatCode="#,##0.0">
                  <c:v>105</c:v>
                </c:pt>
                <c:pt idx="57">
                  <c:v>104.1</c:v>
                </c:pt>
                <c:pt idx="58">
                  <c:v>104.4</c:v>
                </c:pt>
                <c:pt idx="59">
                  <c:v>101.8</c:v>
                </c:pt>
                <c:pt idx="60">
                  <c:v>105.6</c:v>
                </c:pt>
                <c:pt idx="61">
                  <c:v>103.2</c:v>
                </c:pt>
                <c:pt idx="62">
                  <c:v>74.099999999999994</c:v>
                </c:pt>
                <c:pt idx="63">
                  <c:v>58.2</c:v>
                </c:pt>
                <c:pt idx="64">
                  <c:v>84.6</c:v>
                </c:pt>
                <c:pt idx="65">
                  <c:v>91.7</c:v>
                </c:pt>
                <c:pt idx="66">
                  <c:v>98.1</c:v>
                </c:pt>
                <c:pt idx="67">
                  <c:v>104.6</c:v>
                </c:pt>
                <c:pt idx="68">
                  <c:v>100.2</c:v>
                </c:pt>
                <c:pt idx="69">
                  <c:v>102.2</c:v>
                </c:pt>
                <c:pt idx="70" formatCode="#,##0.0">
                  <c:v>100</c:v>
                </c:pt>
                <c:pt idx="71">
                  <c:v>100.7</c:v>
                </c:pt>
                <c:pt idx="72">
                  <c:v>104.1</c:v>
                </c:pt>
                <c:pt idx="73">
                  <c:v>102.6</c:v>
                </c:pt>
                <c:pt idx="74">
                  <c:v>102.9</c:v>
                </c:pt>
                <c:pt idx="75" formatCode="#,##0.0">
                  <c:v>104</c:v>
                </c:pt>
                <c:pt idx="76">
                  <c:v>102.9</c:v>
                </c:pt>
                <c:pt idx="77">
                  <c:v>105.1</c:v>
                </c:pt>
                <c:pt idx="78" formatCode="#,##0.0">
                  <c:v>106</c:v>
                </c:pt>
                <c:pt idx="79">
                  <c:v>104.5</c:v>
                </c:pt>
                <c:pt idx="80">
                  <c:v>105.2</c:v>
                </c:pt>
                <c:pt idx="81">
                  <c:v>104.6</c:v>
                </c:pt>
                <c:pt idx="82">
                  <c:v>106.6</c:v>
                </c:pt>
                <c:pt idx="83">
                  <c:v>105.5</c:v>
                </c:pt>
                <c:pt idx="84" formatCode="#,##0.0">
                  <c:v>102</c:v>
                </c:pt>
                <c:pt idx="85" formatCode="#,##0.0">
                  <c:v>106</c:v>
                </c:pt>
                <c:pt idx="86">
                  <c:v>106.1</c:v>
                </c:pt>
                <c:pt idx="87">
                  <c:v>107.5</c:v>
                </c:pt>
                <c:pt idx="88">
                  <c:v>106.4</c:v>
                </c:pt>
                <c:pt idx="89">
                  <c:v>104.3</c:v>
                </c:pt>
                <c:pt idx="90">
                  <c:v>104.8</c:v>
                </c:pt>
                <c:pt idx="91">
                  <c:v>107.2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71E-4549-8EB6-6602996F3FA8}"/>
            </c:ext>
          </c:extLst>
        </c:ser>
        <c:ser>
          <c:idx val="1"/>
          <c:order val="1"/>
          <c:tx>
            <c:strRef>
              <c:f>Data!$A$14</c:f>
              <c:strCache>
                <c:ptCount val="1"/>
                <c:pt idx="0">
                  <c:v>FRANCIA</c:v>
                </c:pt>
              </c:strCache>
            </c:strRef>
          </c:tx>
          <c:spPr>
            <a:ln w="508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Data!$B$12:$CO$12</c:f>
              <c:strCache>
                <c:ptCount val="92"/>
                <c:pt idx="0">
                  <c:v>2015M01</c:v>
                </c:pt>
                <c:pt idx="1">
                  <c:v>2015M02</c:v>
                </c:pt>
                <c:pt idx="2">
                  <c:v>2015M03</c:v>
                </c:pt>
                <c:pt idx="3">
                  <c:v>2015M04</c:v>
                </c:pt>
                <c:pt idx="4">
                  <c:v>2015M05</c:v>
                </c:pt>
                <c:pt idx="5">
                  <c:v>2015M06</c:v>
                </c:pt>
                <c:pt idx="6">
                  <c:v>2015M07</c:v>
                </c:pt>
                <c:pt idx="7">
                  <c:v>2015M08</c:v>
                </c:pt>
                <c:pt idx="8">
                  <c:v>2015M09</c:v>
                </c:pt>
                <c:pt idx="9">
                  <c:v>2015M10</c:v>
                </c:pt>
                <c:pt idx="10">
                  <c:v>2015M11</c:v>
                </c:pt>
                <c:pt idx="11">
                  <c:v>2015M12</c:v>
                </c:pt>
                <c:pt idx="12">
                  <c:v>2016M01</c:v>
                </c:pt>
                <c:pt idx="13">
                  <c:v>2016M02</c:v>
                </c:pt>
                <c:pt idx="14">
                  <c:v>2016M03</c:v>
                </c:pt>
                <c:pt idx="15">
                  <c:v>2016M04</c:v>
                </c:pt>
                <c:pt idx="16">
                  <c:v>2016M05</c:v>
                </c:pt>
                <c:pt idx="17">
                  <c:v>2016M06</c:v>
                </c:pt>
                <c:pt idx="18">
                  <c:v>2016M07</c:v>
                </c:pt>
                <c:pt idx="19">
                  <c:v>2016M08</c:v>
                </c:pt>
                <c:pt idx="20">
                  <c:v>2016M09</c:v>
                </c:pt>
                <c:pt idx="21">
                  <c:v>2016M10</c:v>
                </c:pt>
                <c:pt idx="22">
                  <c:v>2016M11</c:v>
                </c:pt>
                <c:pt idx="23">
                  <c:v>2016M12</c:v>
                </c:pt>
                <c:pt idx="24">
                  <c:v>2017M01</c:v>
                </c:pt>
                <c:pt idx="25">
                  <c:v>2017M02</c:v>
                </c:pt>
                <c:pt idx="26">
                  <c:v>2017M03</c:v>
                </c:pt>
                <c:pt idx="27">
                  <c:v>2017M04</c:v>
                </c:pt>
                <c:pt idx="28">
                  <c:v>2017M05</c:v>
                </c:pt>
                <c:pt idx="29">
                  <c:v>2017M06</c:v>
                </c:pt>
                <c:pt idx="30">
                  <c:v>2017M07</c:v>
                </c:pt>
                <c:pt idx="31">
                  <c:v>2017M08</c:v>
                </c:pt>
                <c:pt idx="32">
                  <c:v>2017M09</c:v>
                </c:pt>
                <c:pt idx="33">
                  <c:v>2017M10</c:v>
                </c:pt>
                <c:pt idx="34">
                  <c:v>2017M11</c:v>
                </c:pt>
                <c:pt idx="35">
                  <c:v>2017M12</c:v>
                </c:pt>
                <c:pt idx="36">
                  <c:v>2018M01</c:v>
                </c:pt>
                <c:pt idx="37">
                  <c:v>2018M02</c:v>
                </c:pt>
                <c:pt idx="38">
                  <c:v>2018M03</c:v>
                </c:pt>
                <c:pt idx="39">
                  <c:v>2018M04</c:v>
                </c:pt>
                <c:pt idx="40">
                  <c:v>2018M05</c:v>
                </c:pt>
                <c:pt idx="41">
                  <c:v>2018M06</c:v>
                </c:pt>
                <c:pt idx="42">
                  <c:v>2018M07</c:v>
                </c:pt>
                <c:pt idx="43">
                  <c:v>2018M08</c:v>
                </c:pt>
                <c:pt idx="44">
                  <c:v>2018M09</c:v>
                </c:pt>
                <c:pt idx="45">
                  <c:v>2018M10</c:v>
                </c:pt>
                <c:pt idx="46">
                  <c:v>2018M11</c:v>
                </c:pt>
                <c:pt idx="47">
                  <c:v>2018M12</c:v>
                </c:pt>
                <c:pt idx="48">
                  <c:v>2019M01</c:v>
                </c:pt>
                <c:pt idx="49">
                  <c:v>2019M02</c:v>
                </c:pt>
                <c:pt idx="50">
                  <c:v>2019M03</c:v>
                </c:pt>
                <c:pt idx="51">
                  <c:v>2019M04</c:v>
                </c:pt>
                <c:pt idx="52">
                  <c:v>2019M05</c:v>
                </c:pt>
                <c:pt idx="53">
                  <c:v>2019M06</c:v>
                </c:pt>
                <c:pt idx="54">
                  <c:v>2019M07</c:v>
                </c:pt>
                <c:pt idx="55">
                  <c:v>2019M08</c:v>
                </c:pt>
                <c:pt idx="56">
                  <c:v>2019M09</c:v>
                </c:pt>
                <c:pt idx="57">
                  <c:v>2019M10</c:v>
                </c:pt>
                <c:pt idx="58">
                  <c:v>2019M11</c:v>
                </c:pt>
                <c:pt idx="59">
                  <c:v>2019M12</c:v>
                </c:pt>
                <c:pt idx="60">
                  <c:v>2020M01</c:v>
                </c:pt>
                <c:pt idx="61">
                  <c:v>2020M02</c:v>
                </c:pt>
                <c:pt idx="62">
                  <c:v>2020M03</c:v>
                </c:pt>
                <c:pt idx="63">
                  <c:v>2020M04</c:v>
                </c:pt>
                <c:pt idx="64">
                  <c:v>2020M05</c:v>
                </c:pt>
                <c:pt idx="65">
                  <c:v>2020M06</c:v>
                </c:pt>
                <c:pt idx="66">
                  <c:v>2020M07</c:v>
                </c:pt>
                <c:pt idx="67">
                  <c:v>2020M08</c:v>
                </c:pt>
                <c:pt idx="68">
                  <c:v>2020M09</c:v>
                </c:pt>
                <c:pt idx="69">
                  <c:v>2020M10</c:v>
                </c:pt>
                <c:pt idx="70">
                  <c:v>2020M11</c:v>
                </c:pt>
                <c:pt idx="71">
                  <c:v>2020M12</c:v>
                </c:pt>
                <c:pt idx="72">
                  <c:v>2021M01</c:v>
                </c:pt>
                <c:pt idx="73">
                  <c:v>2021M02</c:v>
                </c:pt>
                <c:pt idx="74">
                  <c:v>2021M03</c:v>
                </c:pt>
                <c:pt idx="75">
                  <c:v>2021M04</c:v>
                </c:pt>
                <c:pt idx="76">
                  <c:v>2021M05</c:v>
                </c:pt>
                <c:pt idx="77">
                  <c:v>2021M06</c:v>
                </c:pt>
                <c:pt idx="78">
                  <c:v>2021M07</c:v>
                </c:pt>
                <c:pt idx="79">
                  <c:v>2021M08</c:v>
                </c:pt>
                <c:pt idx="80">
                  <c:v>2021M09</c:v>
                </c:pt>
                <c:pt idx="81">
                  <c:v>2021M10</c:v>
                </c:pt>
                <c:pt idx="82">
                  <c:v>2021M11</c:v>
                </c:pt>
                <c:pt idx="83">
                  <c:v>2021M12</c:v>
                </c:pt>
                <c:pt idx="84">
                  <c:v>2022M01</c:v>
                </c:pt>
                <c:pt idx="85">
                  <c:v>2022M02</c:v>
                </c:pt>
                <c:pt idx="86">
                  <c:v>2022M03</c:v>
                </c:pt>
                <c:pt idx="87">
                  <c:v>2022M04</c:v>
                </c:pt>
                <c:pt idx="88">
                  <c:v>2022M05</c:v>
                </c:pt>
                <c:pt idx="89">
                  <c:v>2022M06</c:v>
                </c:pt>
                <c:pt idx="90">
                  <c:v>2022M07</c:v>
                </c:pt>
                <c:pt idx="91">
                  <c:v>2022M08</c:v>
                </c:pt>
              </c:strCache>
            </c:strRef>
          </c:cat>
          <c:val>
            <c:numRef>
              <c:f>Data!$B$14:$CO$14</c:f>
              <c:numCache>
                <c:formatCode>#,##0.0</c:formatCode>
                <c:ptCount val="92"/>
                <c:pt idx="0" formatCode="#,##0.##########">
                  <c:v>99.4</c:v>
                </c:pt>
                <c:pt idx="1">
                  <c:v>100</c:v>
                </c:pt>
                <c:pt idx="2" formatCode="#,##0.##########">
                  <c:v>99.9</c:v>
                </c:pt>
                <c:pt idx="3" formatCode="#,##0.##########">
                  <c:v>99.3</c:v>
                </c:pt>
                <c:pt idx="4" formatCode="#,##0.##########">
                  <c:v>100.3</c:v>
                </c:pt>
                <c:pt idx="5" formatCode="#,##0.##########">
                  <c:v>100.2</c:v>
                </c:pt>
                <c:pt idx="6" formatCode="#,##0.##########">
                  <c:v>99.2</c:v>
                </c:pt>
                <c:pt idx="7" formatCode="#,##0.##########">
                  <c:v>100.1</c:v>
                </c:pt>
                <c:pt idx="8" formatCode="#,##0.##########">
                  <c:v>101.3</c:v>
                </c:pt>
                <c:pt idx="9" formatCode="#,##0.##########">
                  <c:v>101.3</c:v>
                </c:pt>
                <c:pt idx="10" formatCode="#,##0.##########">
                  <c:v>99.4</c:v>
                </c:pt>
                <c:pt idx="11" formatCode="#,##0.##########">
                  <c:v>99.7</c:v>
                </c:pt>
                <c:pt idx="12" formatCode="#,##0.##########">
                  <c:v>101.5</c:v>
                </c:pt>
                <c:pt idx="13" formatCode="#,##0.##########">
                  <c:v>100.8</c:v>
                </c:pt>
                <c:pt idx="14" formatCode="#,##0.##########">
                  <c:v>100.1</c:v>
                </c:pt>
                <c:pt idx="15" formatCode="#,##0.##########">
                  <c:v>101.2</c:v>
                </c:pt>
                <c:pt idx="16" formatCode="#,##0.##########">
                  <c:v>99.7</c:v>
                </c:pt>
                <c:pt idx="17" formatCode="#,##0.##########">
                  <c:v>99.5</c:v>
                </c:pt>
                <c:pt idx="18" formatCode="#,##0.##########">
                  <c:v>99.2</c:v>
                </c:pt>
                <c:pt idx="19" formatCode="#,##0.##########">
                  <c:v>101.1</c:v>
                </c:pt>
                <c:pt idx="20">
                  <c:v>100</c:v>
                </c:pt>
                <c:pt idx="21" formatCode="#,##0.##########">
                  <c:v>99.6</c:v>
                </c:pt>
                <c:pt idx="22" formatCode="#,##0.##########">
                  <c:v>102.3</c:v>
                </c:pt>
                <c:pt idx="23" formatCode="#,##0.##########">
                  <c:v>100.8</c:v>
                </c:pt>
                <c:pt idx="24" formatCode="#,##0.##########">
                  <c:v>101.1</c:v>
                </c:pt>
                <c:pt idx="25" formatCode="#,##0.##########">
                  <c:v>100.1</c:v>
                </c:pt>
                <c:pt idx="26" formatCode="#,##0.##########">
                  <c:v>101.5</c:v>
                </c:pt>
                <c:pt idx="27" formatCode="#,##0.##########">
                  <c:v>101.1</c:v>
                </c:pt>
                <c:pt idx="28" formatCode="#,##0.##########">
                  <c:v>103.4</c:v>
                </c:pt>
                <c:pt idx="29" formatCode="#,##0.##########">
                  <c:v>102.1</c:v>
                </c:pt>
                <c:pt idx="30" formatCode="#,##0.##########">
                  <c:v>102.7</c:v>
                </c:pt>
                <c:pt idx="31">
                  <c:v>103</c:v>
                </c:pt>
                <c:pt idx="32" formatCode="#,##0.##########">
                  <c:v>103.8</c:v>
                </c:pt>
                <c:pt idx="33" formatCode="#,##0.##########">
                  <c:v>104.2</c:v>
                </c:pt>
                <c:pt idx="34" formatCode="#,##0.##########">
                  <c:v>104.5</c:v>
                </c:pt>
                <c:pt idx="35" formatCode="#,##0.##########">
                  <c:v>105.8</c:v>
                </c:pt>
                <c:pt idx="36" formatCode="#,##0.##########">
                  <c:v>101.9</c:v>
                </c:pt>
                <c:pt idx="37" formatCode="#,##0.##########">
                  <c:v>103.4</c:v>
                </c:pt>
                <c:pt idx="38" formatCode="#,##0.##########">
                  <c:v>104.4</c:v>
                </c:pt>
                <c:pt idx="39" formatCode="#,##0.##########">
                  <c:v>103.4</c:v>
                </c:pt>
                <c:pt idx="40" formatCode="#,##0.##########">
                  <c:v>102.4</c:v>
                </c:pt>
                <c:pt idx="41" formatCode="#,##0.##########">
                  <c:v>104.2</c:v>
                </c:pt>
                <c:pt idx="42" formatCode="#,##0.##########">
                  <c:v>103.9</c:v>
                </c:pt>
                <c:pt idx="43" formatCode="#,##0.##########">
                  <c:v>104.2</c:v>
                </c:pt>
                <c:pt idx="44" formatCode="#,##0.##########">
                  <c:v>103.1</c:v>
                </c:pt>
                <c:pt idx="45">
                  <c:v>104</c:v>
                </c:pt>
                <c:pt idx="46">
                  <c:v>103</c:v>
                </c:pt>
                <c:pt idx="47" formatCode="#,##0.##########">
                  <c:v>104.4</c:v>
                </c:pt>
                <c:pt idx="48" formatCode="#,##0.##########">
                  <c:v>104.7</c:v>
                </c:pt>
                <c:pt idx="49" formatCode="#,##0.##########">
                  <c:v>104.8</c:v>
                </c:pt>
                <c:pt idx="50" formatCode="#,##0.##########">
                  <c:v>104.6</c:v>
                </c:pt>
                <c:pt idx="51">
                  <c:v>105</c:v>
                </c:pt>
                <c:pt idx="52" formatCode="#,##0.##########">
                  <c:v>106.5</c:v>
                </c:pt>
                <c:pt idx="53" formatCode="#,##0.##########">
                  <c:v>103.8</c:v>
                </c:pt>
                <c:pt idx="54" formatCode="#,##0.##########">
                  <c:v>104.2</c:v>
                </c:pt>
                <c:pt idx="55" formatCode="#,##0.##########">
                  <c:v>103.2</c:v>
                </c:pt>
                <c:pt idx="56" formatCode="#,##0.##########">
                  <c:v>104.1</c:v>
                </c:pt>
                <c:pt idx="57" formatCode="#,##0.##########">
                  <c:v>103.7</c:v>
                </c:pt>
                <c:pt idx="58" formatCode="#,##0.##########">
                  <c:v>103.3</c:v>
                </c:pt>
                <c:pt idx="59" formatCode="#,##0.##########">
                  <c:v>101.3</c:v>
                </c:pt>
                <c:pt idx="60" formatCode="#,##0.##########">
                  <c:v>101.3</c:v>
                </c:pt>
                <c:pt idx="61" formatCode="#,##0.##########">
                  <c:v>103.5</c:v>
                </c:pt>
                <c:pt idx="62" formatCode="#,##0.##########">
                  <c:v>85.6</c:v>
                </c:pt>
                <c:pt idx="63" formatCode="#,##0.##########">
                  <c:v>67.8</c:v>
                </c:pt>
                <c:pt idx="64" formatCode="#,##0.##########">
                  <c:v>81.2</c:v>
                </c:pt>
                <c:pt idx="65" formatCode="#,##0.##########">
                  <c:v>91.4</c:v>
                </c:pt>
                <c:pt idx="66" formatCode="#,##0.##########">
                  <c:v>94.9</c:v>
                </c:pt>
                <c:pt idx="67" formatCode="#,##0.##########">
                  <c:v>95.4</c:v>
                </c:pt>
                <c:pt idx="68" formatCode="#,##0.##########">
                  <c:v>97.2</c:v>
                </c:pt>
                <c:pt idx="69" formatCode="#,##0.##########">
                  <c:v>99.3</c:v>
                </c:pt>
                <c:pt idx="70" formatCode="#,##0.##########">
                  <c:v>98.3</c:v>
                </c:pt>
                <c:pt idx="71" formatCode="#,##0.##########">
                  <c:v>97.9</c:v>
                </c:pt>
                <c:pt idx="72" formatCode="#,##0.##########">
                  <c:v>100.6</c:v>
                </c:pt>
                <c:pt idx="73" formatCode="#,##0.##########">
                  <c:v>96.2</c:v>
                </c:pt>
                <c:pt idx="74">
                  <c:v>98</c:v>
                </c:pt>
                <c:pt idx="75" formatCode="#,##0.##########">
                  <c:v>98.2</c:v>
                </c:pt>
                <c:pt idx="76" formatCode="#,##0.##########">
                  <c:v>98.2</c:v>
                </c:pt>
                <c:pt idx="77" formatCode="#,##0.##########">
                  <c:v>97.9</c:v>
                </c:pt>
                <c:pt idx="78" formatCode="#,##0.##########">
                  <c:v>98.7</c:v>
                </c:pt>
                <c:pt idx="79" formatCode="#,##0.##########">
                  <c:v>98.6</c:v>
                </c:pt>
                <c:pt idx="80" formatCode="#,##0.##########">
                  <c:v>97.5</c:v>
                </c:pt>
                <c:pt idx="81" formatCode="#,##0.##########">
                  <c:v>98.5</c:v>
                </c:pt>
                <c:pt idx="82" formatCode="#,##0.##########">
                  <c:v>97.8</c:v>
                </c:pt>
                <c:pt idx="83" formatCode="#,##0.##########">
                  <c:v>97.8</c:v>
                </c:pt>
                <c:pt idx="84" formatCode="#,##0.##########">
                  <c:v>99.6</c:v>
                </c:pt>
                <c:pt idx="85" formatCode="#,##0.##########">
                  <c:v>98.2</c:v>
                </c:pt>
                <c:pt idx="86" formatCode="#,##0.##########">
                  <c:v>97.8</c:v>
                </c:pt>
                <c:pt idx="87" formatCode="#,##0.##########">
                  <c:v>97.4</c:v>
                </c:pt>
                <c:pt idx="88" formatCode="#,##0.##########">
                  <c:v>97.7</c:v>
                </c:pt>
                <c:pt idx="89">
                  <c:v>99</c:v>
                </c:pt>
                <c:pt idx="90" formatCode="#,##0.##########">
                  <c:v>97.4</c:v>
                </c:pt>
                <c:pt idx="91" formatCode="#,##0.##########">
                  <c:v>99.8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71E-4549-8EB6-6602996F3FA8}"/>
            </c:ext>
          </c:extLst>
        </c:ser>
        <c:ser>
          <c:idx val="2"/>
          <c:order val="2"/>
          <c:tx>
            <c:strRef>
              <c:f>Data!$A$15</c:f>
              <c:strCache>
                <c:ptCount val="1"/>
                <c:pt idx="0">
                  <c:v>GERMANIA</c:v>
                </c:pt>
              </c:strCache>
            </c:strRef>
          </c:tx>
          <c:spPr>
            <a:ln w="508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Data!$B$12:$CO$12</c:f>
              <c:strCache>
                <c:ptCount val="92"/>
                <c:pt idx="0">
                  <c:v>2015M01</c:v>
                </c:pt>
                <c:pt idx="1">
                  <c:v>2015M02</c:v>
                </c:pt>
                <c:pt idx="2">
                  <c:v>2015M03</c:v>
                </c:pt>
                <c:pt idx="3">
                  <c:v>2015M04</c:v>
                </c:pt>
                <c:pt idx="4">
                  <c:v>2015M05</c:v>
                </c:pt>
                <c:pt idx="5">
                  <c:v>2015M06</c:v>
                </c:pt>
                <c:pt idx="6">
                  <c:v>2015M07</c:v>
                </c:pt>
                <c:pt idx="7">
                  <c:v>2015M08</c:v>
                </c:pt>
                <c:pt idx="8">
                  <c:v>2015M09</c:v>
                </c:pt>
                <c:pt idx="9">
                  <c:v>2015M10</c:v>
                </c:pt>
                <c:pt idx="10">
                  <c:v>2015M11</c:v>
                </c:pt>
                <c:pt idx="11">
                  <c:v>2015M12</c:v>
                </c:pt>
                <c:pt idx="12">
                  <c:v>2016M01</c:v>
                </c:pt>
                <c:pt idx="13">
                  <c:v>2016M02</c:v>
                </c:pt>
                <c:pt idx="14">
                  <c:v>2016M03</c:v>
                </c:pt>
                <c:pt idx="15">
                  <c:v>2016M04</c:v>
                </c:pt>
                <c:pt idx="16">
                  <c:v>2016M05</c:v>
                </c:pt>
                <c:pt idx="17">
                  <c:v>2016M06</c:v>
                </c:pt>
                <c:pt idx="18">
                  <c:v>2016M07</c:v>
                </c:pt>
                <c:pt idx="19">
                  <c:v>2016M08</c:v>
                </c:pt>
                <c:pt idx="20">
                  <c:v>2016M09</c:v>
                </c:pt>
                <c:pt idx="21">
                  <c:v>2016M10</c:v>
                </c:pt>
                <c:pt idx="22">
                  <c:v>2016M11</c:v>
                </c:pt>
                <c:pt idx="23">
                  <c:v>2016M12</c:v>
                </c:pt>
                <c:pt idx="24">
                  <c:v>2017M01</c:v>
                </c:pt>
                <c:pt idx="25">
                  <c:v>2017M02</c:v>
                </c:pt>
                <c:pt idx="26">
                  <c:v>2017M03</c:v>
                </c:pt>
                <c:pt idx="27">
                  <c:v>2017M04</c:v>
                </c:pt>
                <c:pt idx="28">
                  <c:v>2017M05</c:v>
                </c:pt>
                <c:pt idx="29">
                  <c:v>2017M06</c:v>
                </c:pt>
                <c:pt idx="30">
                  <c:v>2017M07</c:v>
                </c:pt>
                <c:pt idx="31">
                  <c:v>2017M08</c:v>
                </c:pt>
                <c:pt idx="32">
                  <c:v>2017M09</c:v>
                </c:pt>
                <c:pt idx="33">
                  <c:v>2017M10</c:v>
                </c:pt>
                <c:pt idx="34">
                  <c:v>2017M11</c:v>
                </c:pt>
                <c:pt idx="35">
                  <c:v>2017M12</c:v>
                </c:pt>
                <c:pt idx="36">
                  <c:v>2018M01</c:v>
                </c:pt>
                <c:pt idx="37">
                  <c:v>2018M02</c:v>
                </c:pt>
                <c:pt idx="38">
                  <c:v>2018M03</c:v>
                </c:pt>
                <c:pt idx="39">
                  <c:v>2018M04</c:v>
                </c:pt>
                <c:pt idx="40">
                  <c:v>2018M05</c:v>
                </c:pt>
                <c:pt idx="41">
                  <c:v>2018M06</c:v>
                </c:pt>
                <c:pt idx="42">
                  <c:v>2018M07</c:v>
                </c:pt>
                <c:pt idx="43">
                  <c:v>2018M08</c:v>
                </c:pt>
                <c:pt idx="44">
                  <c:v>2018M09</c:v>
                </c:pt>
                <c:pt idx="45">
                  <c:v>2018M10</c:v>
                </c:pt>
                <c:pt idx="46">
                  <c:v>2018M11</c:v>
                </c:pt>
                <c:pt idx="47">
                  <c:v>2018M12</c:v>
                </c:pt>
                <c:pt idx="48">
                  <c:v>2019M01</c:v>
                </c:pt>
                <c:pt idx="49">
                  <c:v>2019M02</c:v>
                </c:pt>
                <c:pt idx="50">
                  <c:v>2019M03</c:v>
                </c:pt>
                <c:pt idx="51">
                  <c:v>2019M04</c:v>
                </c:pt>
                <c:pt idx="52">
                  <c:v>2019M05</c:v>
                </c:pt>
                <c:pt idx="53">
                  <c:v>2019M06</c:v>
                </c:pt>
                <c:pt idx="54">
                  <c:v>2019M07</c:v>
                </c:pt>
                <c:pt idx="55">
                  <c:v>2019M08</c:v>
                </c:pt>
                <c:pt idx="56">
                  <c:v>2019M09</c:v>
                </c:pt>
                <c:pt idx="57">
                  <c:v>2019M10</c:v>
                </c:pt>
                <c:pt idx="58">
                  <c:v>2019M11</c:v>
                </c:pt>
                <c:pt idx="59">
                  <c:v>2019M12</c:v>
                </c:pt>
                <c:pt idx="60">
                  <c:v>2020M01</c:v>
                </c:pt>
                <c:pt idx="61">
                  <c:v>2020M02</c:v>
                </c:pt>
                <c:pt idx="62">
                  <c:v>2020M03</c:v>
                </c:pt>
                <c:pt idx="63">
                  <c:v>2020M04</c:v>
                </c:pt>
                <c:pt idx="64">
                  <c:v>2020M05</c:v>
                </c:pt>
                <c:pt idx="65">
                  <c:v>2020M06</c:v>
                </c:pt>
                <c:pt idx="66">
                  <c:v>2020M07</c:v>
                </c:pt>
                <c:pt idx="67">
                  <c:v>2020M08</c:v>
                </c:pt>
                <c:pt idx="68">
                  <c:v>2020M09</c:v>
                </c:pt>
                <c:pt idx="69">
                  <c:v>2020M10</c:v>
                </c:pt>
                <c:pt idx="70">
                  <c:v>2020M11</c:v>
                </c:pt>
                <c:pt idx="71">
                  <c:v>2020M12</c:v>
                </c:pt>
                <c:pt idx="72">
                  <c:v>2021M01</c:v>
                </c:pt>
                <c:pt idx="73">
                  <c:v>2021M02</c:v>
                </c:pt>
                <c:pt idx="74">
                  <c:v>2021M03</c:v>
                </c:pt>
                <c:pt idx="75">
                  <c:v>2021M04</c:v>
                </c:pt>
                <c:pt idx="76">
                  <c:v>2021M05</c:v>
                </c:pt>
                <c:pt idx="77">
                  <c:v>2021M06</c:v>
                </c:pt>
                <c:pt idx="78">
                  <c:v>2021M07</c:v>
                </c:pt>
                <c:pt idx="79">
                  <c:v>2021M08</c:v>
                </c:pt>
                <c:pt idx="80">
                  <c:v>2021M09</c:v>
                </c:pt>
                <c:pt idx="81">
                  <c:v>2021M10</c:v>
                </c:pt>
                <c:pt idx="82">
                  <c:v>2021M11</c:v>
                </c:pt>
                <c:pt idx="83">
                  <c:v>2021M12</c:v>
                </c:pt>
                <c:pt idx="84">
                  <c:v>2022M01</c:v>
                </c:pt>
                <c:pt idx="85">
                  <c:v>2022M02</c:v>
                </c:pt>
                <c:pt idx="86">
                  <c:v>2022M03</c:v>
                </c:pt>
                <c:pt idx="87">
                  <c:v>2022M04</c:v>
                </c:pt>
                <c:pt idx="88">
                  <c:v>2022M05</c:v>
                </c:pt>
                <c:pt idx="89">
                  <c:v>2022M06</c:v>
                </c:pt>
                <c:pt idx="90">
                  <c:v>2022M07</c:v>
                </c:pt>
                <c:pt idx="91">
                  <c:v>2022M08</c:v>
                </c:pt>
              </c:strCache>
            </c:strRef>
          </c:cat>
          <c:val>
            <c:numRef>
              <c:f>Data!$B$15:$CO$15</c:f>
              <c:numCache>
                <c:formatCode>#,##0.##########</c:formatCode>
                <c:ptCount val="92"/>
                <c:pt idx="0">
                  <c:v>98.4</c:v>
                </c:pt>
                <c:pt idx="1">
                  <c:v>99.4</c:v>
                </c:pt>
                <c:pt idx="2">
                  <c:v>99.4</c:v>
                </c:pt>
                <c:pt idx="3">
                  <c:v>100.2</c:v>
                </c:pt>
                <c:pt idx="4">
                  <c:v>100.3</c:v>
                </c:pt>
                <c:pt idx="5">
                  <c:v>100.3</c:v>
                </c:pt>
                <c:pt idx="6">
                  <c:v>101.7</c:v>
                </c:pt>
                <c:pt idx="7">
                  <c:v>99.1</c:v>
                </c:pt>
                <c:pt idx="8">
                  <c:v>99.4</c:v>
                </c:pt>
                <c:pt idx="9">
                  <c:v>100.2</c:v>
                </c:pt>
                <c:pt idx="10" formatCode="#,##0.0">
                  <c:v>99</c:v>
                </c:pt>
                <c:pt idx="11">
                  <c:v>99.7</c:v>
                </c:pt>
                <c:pt idx="12" formatCode="#,##0.0">
                  <c:v>101</c:v>
                </c:pt>
                <c:pt idx="13">
                  <c:v>100.9</c:v>
                </c:pt>
                <c:pt idx="14" formatCode="#,##0.0">
                  <c:v>100</c:v>
                </c:pt>
                <c:pt idx="15">
                  <c:v>100.7</c:v>
                </c:pt>
                <c:pt idx="16" formatCode="#,##0.0">
                  <c:v>99</c:v>
                </c:pt>
                <c:pt idx="17" formatCode="#,##0.0">
                  <c:v>101</c:v>
                </c:pt>
                <c:pt idx="18">
                  <c:v>99.6</c:v>
                </c:pt>
                <c:pt idx="19">
                  <c:v>101.2</c:v>
                </c:pt>
                <c:pt idx="20" formatCode="#,##0.0">
                  <c:v>101</c:v>
                </c:pt>
                <c:pt idx="21">
                  <c:v>101.5</c:v>
                </c:pt>
                <c:pt idx="22">
                  <c:v>101.3</c:v>
                </c:pt>
                <c:pt idx="23">
                  <c:v>99.4</c:v>
                </c:pt>
                <c:pt idx="24">
                  <c:v>100.8</c:v>
                </c:pt>
                <c:pt idx="25">
                  <c:v>101.7</c:v>
                </c:pt>
                <c:pt idx="26">
                  <c:v>101.1</c:v>
                </c:pt>
                <c:pt idx="27">
                  <c:v>102.9</c:v>
                </c:pt>
                <c:pt idx="28">
                  <c:v>103.3</c:v>
                </c:pt>
                <c:pt idx="29">
                  <c:v>103.3</c:v>
                </c:pt>
                <c:pt idx="30">
                  <c:v>103.7</c:v>
                </c:pt>
                <c:pt idx="31" formatCode="#,##0.0">
                  <c:v>106</c:v>
                </c:pt>
                <c:pt idx="32">
                  <c:v>104.9</c:v>
                </c:pt>
                <c:pt idx="33">
                  <c:v>103.5</c:v>
                </c:pt>
                <c:pt idx="34" formatCode="#,##0.0">
                  <c:v>107</c:v>
                </c:pt>
                <c:pt idx="35">
                  <c:v>106.5</c:v>
                </c:pt>
                <c:pt idx="36">
                  <c:v>105.7</c:v>
                </c:pt>
                <c:pt idx="37">
                  <c:v>104.2</c:v>
                </c:pt>
                <c:pt idx="38">
                  <c:v>105.5</c:v>
                </c:pt>
                <c:pt idx="39">
                  <c:v>104.7</c:v>
                </c:pt>
                <c:pt idx="40">
                  <c:v>106.4</c:v>
                </c:pt>
                <c:pt idx="41">
                  <c:v>106.4</c:v>
                </c:pt>
                <c:pt idx="42">
                  <c:v>104.4</c:v>
                </c:pt>
                <c:pt idx="43">
                  <c:v>105.5</c:v>
                </c:pt>
                <c:pt idx="44">
                  <c:v>104.4</c:v>
                </c:pt>
                <c:pt idx="45">
                  <c:v>104.2</c:v>
                </c:pt>
                <c:pt idx="46">
                  <c:v>102.3</c:v>
                </c:pt>
                <c:pt idx="47">
                  <c:v>103.3</c:v>
                </c:pt>
                <c:pt idx="48">
                  <c:v>103.2</c:v>
                </c:pt>
                <c:pt idx="49">
                  <c:v>102.9</c:v>
                </c:pt>
                <c:pt idx="50">
                  <c:v>103.6</c:v>
                </c:pt>
                <c:pt idx="51">
                  <c:v>101.9</c:v>
                </c:pt>
                <c:pt idx="52">
                  <c:v>102.5</c:v>
                </c:pt>
                <c:pt idx="53">
                  <c:v>101.4</c:v>
                </c:pt>
                <c:pt idx="54">
                  <c:v>100.9</c:v>
                </c:pt>
                <c:pt idx="55">
                  <c:v>101.1</c:v>
                </c:pt>
                <c:pt idx="56">
                  <c:v>100.3</c:v>
                </c:pt>
                <c:pt idx="57">
                  <c:v>99.8</c:v>
                </c:pt>
                <c:pt idx="58" formatCode="#,##0.0">
                  <c:v>100</c:v>
                </c:pt>
                <c:pt idx="59">
                  <c:v>97.8</c:v>
                </c:pt>
                <c:pt idx="60">
                  <c:v>100.6</c:v>
                </c:pt>
                <c:pt idx="61">
                  <c:v>101.8</c:v>
                </c:pt>
                <c:pt idx="62" formatCode="#,##0.0">
                  <c:v>91</c:v>
                </c:pt>
                <c:pt idx="63">
                  <c:v>71.400000000000006</c:v>
                </c:pt>
                <c:pt idx="64">
                  <c:v>79.599999999999994</c:v>
                </c:pt>
                <c:pt idx="65" formatCode="#,##0.0">
                  <c:v>89</c:v>
                </c:pt>
                <c:pt idx="66">
                  <c:v>90.8</c:v>
                </c:pt>
                <c:pt idx="67">
                  <c:v>90.4</c:v>
                </c:pt>
                <c:pt idx="68" formatCode="#,##0.0">
                  <c:v>93</c:v>
                </c:pt>
                <c:pt idx="69">
                  <c:v>96.5</c:v>
                </c:pt>
                <c:pt idx="70">
                  <c:v>97.7</c:v>
                </c:pt>
                <c:pt idx="71">
                  <c:v>97.7</c:v>
                </c:pt>
                <c:pt idx="72">
                  <c:v>97.4</c:v>
                </c:pt>
                <c:pt idx="73" formatCode="#,##0.0">
                  <c:v>96</c:v>
                </c:pt>
                <c:pt idx="74">
                  <c:v>97.6</c:v>
                </c:pt>
                <c:pt idx="75">
                  <c:v>97.4</c:v>
                </c:pt>
                <c:pt idx="76">
                  <c:v>96.3</c:v>
                </c:pt>
                <c:pt idx="77">
                  <c:v>95.5</c:v>
                </c:pt>
                <c:pt idx="78">
                  <c:v>96.5</c:v>
                </c:pt>
                <c:pt idx="79">
                  <c:v>92.4</c:v>
                </c:pt>
                <c:pt idx="80">
                  <c:v>92.4</c:v>
                </c:pt>
                <c:pt idx="81">
                  <c:v>95.3</c:v>
                </c:pt>
                <c:pt idx="82" formatCode="#,##0.0">
                  <c:v>96</c:v>
                </c:pt>
                <c:pt idx="83">
                  <c:v>97.1</c:v>
                </c:pt>
                <c:pt idx="84">
                  <c:v>97.3</c:v>
                </c:pt>
                <c:pt idx="85">
                  <c:v>97.7</c:v>
                </c:pt>
                <c:pt idx="86" formatCode="#,##0.0">
                  <c:v>93</c:v>
                </c:pt>
                <c:pt idx="87">
                  <c:v>94.7</c:v>
                </c:pt>
                <c:pt idx="88">
                  <c:v>94.8</c:v>
                </c:pt>
                <c:pt idx="89" formatCode="#,##0.0">
                  <c:v>96</c:v>
                </c:pt>
                <c:pt idx="90">
                  <c:v>95.6</c:v>
                </c:pt>
                <c:pt idx="91">
                  <c:v>95.1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71E-4549-8EB6-6602996F3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943168"/>
        <c:axId val="143944704"/>
      </c:lineChart>
      <c:catAx>
        <c:axId val="14394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3944704"/>
        <c:crosses val="autoZero"/>
        <c:auto val="1"/>
        <c:lblAlgn val="ctr"/>
        <c:lblOffset val="100"/>
        <c:noMultiLvlLbl val="0"/>
      </c:catAx>
      <c:valAx>
        <c:axId val="143944704"/>
        <c:scaling>
          <c:orientation val="minMax"/>
          <c:max val="112"/>
          <c:min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394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ysClr val="windowText" lastClr="000000"/>
                </a:solidFill>
              </a:rPr>
              <a:t>IL CASO DELLA PRODUZIONE DI RUBINETTERIA E VALVOLAME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ysClr val="windowText" lastClr="000000"/>
                </a:solidFill>
              </a:rPr>
              <a:t>(</a:t>
            </a:r>
            <a:r>
              <a:rPr lang="en-US" sz="1600" b="1" dirty="0" err="1">
                <a:solidFill>
                  <a:sysClr val="windowText" lastClr="000000"/>
                </a:solidFill>
              </a:rPr>
              <a:t>Indici</a:t>
            </a:r>
            <a:r>
              <a:rPr lang="en-US" sz="1600" b="1" dirty="0">
                <a:solidFill>
                  <a:sysClr val="windowText" lastClr="000000"/>
                </a:solidFill>
              </a:rPr>
              <a:t> base 2015=100; </a:t>
            </a:r>
            <a:r>
              <a:rPr lang="en-US" sz="1600" b="1" dirty="0" err="1">
                <a:solidFill>
                  <a:sysClr val="windowText" lastClr="000000"/>
                </a:solidFill>
              </a:rPr>
              <a:t>dati</a:t>
            </a:r>
            <a:r>
              <a:rPr lang="en-US" sz="1600" b="1" dirty="0">
                <a:solidFill>
                  <a:sysClr val="windowText" lastClr="000000"/>
                </a:solidFill>
              </a:rPr>
              <a:t> </a:t>
            </a:r>
            <a:r>
              <a:rPr lang="en-US" sz="1600" b="1" dirty="0" err="1">
                <a:solidFill>
                  <a:sysClr val="windowText" lastClr="000000"/>
                </a:solidFill>
              </a:rPr>
              <a:t>mensili</a:t>
            </a:r>
            <a:r>
              <a:rPr lang="en-US" sz="1600" b="1" dirty="0">
                <a:solidFill>
                  <a:sysClr val="windowText" lastClr="000000"/>
                </a:solidFill>
              </a:rPr>
              <a:t> </a:t>
            </a:r>
            <a:r>
              <a:rPr lang="en-US" sz="1600" b="1" dirty="0" err="1">
                <a:solidFill>
                  <a:sysClr val="windowText" lastClr="000000"/>
                </a:solidFill>
              </a:rPr>
              <a:t>destagionalizzati</a:t>
            </a:r>
            <a:r>
              <a:rPr lang="en-US" sz="1600" b="1" dirty="0">
                <a:solidFill>
                  <a:sysClr val="windowText" lastClr="000000"/>
                </a:solidFill>
              </a:rPr>
              <a:t> e </a:t>
            </a:r>
            <a:r>
              <a:rPr lang="en-US" sz="1600" b="1" dirty="0" err="1">
                <a:solidFill>
                  <a:sysClr val="windowText" lastClr="000000"/>
                </a:solidFill>
              </a:rPr>
              <a:t>corretti</a:t>
            </a:r>
            <a:r>
              <a:rPr lang="en-US" sz="1600" b="1" dirty="0">
                <a:solidFill>
                  <a:sysClr val="windowText" lastClr="000000"/>
                </a:solidFill>
              </a:rPr>
              <a:t> per il </a:t>
            </a:r>
            <a:r>
              <a:rPr lang="en-US" sz="1600" b="1" dirty="0" err="1">
                <a:solidFill>
                  <a:sysClr val="windowText" lastClr="000000"/>
                </a:solidFill>
              </a:rPr>
              <a:t>calendario</a:t>
            </a:r>
            <a:r>
              <a:rPr lang="en-US" sz="1600" b="1" dirty="0">
                <a:solidFill>
                  <a:sysClr val="windowText" lastClr="000000"/>
                </a:solidFill>
              </a:rPr>
              <a:t>)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0" i="1" dirty="0">
                <a:solidFill>
                  <a:sysClr val="windowText" lastClr="000000"/>
                </a:solidFill>
              </a:rPr>
              <a:t>Fonte: </a:t>
            </a:r>
            <a:r>
              <a:rPr lang="en-US" b="0" i="1" dirty="0" err="1">
                <a:solidFill>
                  <a:sysClr val="windowText" lastClr="000000"/>
                </a:solidFill>
              </a:rPr>
              <a:t>elaborazione</a:t>
            </a:r>
            <a:r>
              <a:rPr lang="en-US" b="0" i="1" dirty="0">
                <a:solidFill>
                  <a:sysClr val="windowText" lastClr="000000"/>
                </a:solidFill>
              </a:rPr>
              <a:t> Fondazione Edison </a:t>
            </a:r>
            <a:r>
              <a:rPr lang="en-US" b="0" i="1" dirty="0" err="1">
                <a:solidFill>
                  <a:sysClr val="windowText" lastClr="000000"/>
                </a:solidFill>
              </a:rPr>
              <a:t>su</a:t>
            </a:r>
            <a:r>
              <a:rPr lang="en-US" b="0" i="1" dirty="0">
                <a:solidFill>
                  <a:sysClr val="windowText" lastClr="000000"/>
                </a:solidFill>
              </a:rPr>
              <a:t> </a:t>
            </a:r>
            <a:r>
              <a:rPr lang="en-US" b="0" i="1" dirty="0" err="1">
                <a:solidFill>
                  <a:sysClr val="windowText" lastClr="000000"/>
                </a:solidFill>
              </a:rPr>
              <a:t>dati</a:t>
            </a:r>
            <a:r>
              <a:rPr lang="en-US" b="0" i="1" dirty="0">
                <a:solidFill>
                  <a:sysClr val="windowText" lastClr="000000"/>
                </a:solidFill>
              </a:rPr>
              <a:t> Eurostat</a:t>
            </a:r>
          </a:p>
        </c:rich>
      </c:tx>
      <c:layout>
        <c:manualLayout>
          <c:xMode val="edge"/>
          <c:yMode val="edge"/>
          <c:x val="0.13235618509264249"/>
          <c:y val="1.461059157775817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Data!$A$25</c:f>
              <c:strCache>
                <c:ptCount val="1"/>
                <c:pt idx="0">
                  <c:v>GERMANIA</c:v>
                </c:pt>
              </c:strCache>
            </c:strRef>
          </c:tx>
          <c:spPr>
            <a:ln w="508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Data!$B$24:$CO$24</c:f>
              <c:strCache>
                <c:ptCount val="92"/>
                <c:pt idx="0">
                  <c:v>2015M01</c:v>
                </c:pt>
                <c:pt idx="1">
                  <c:v>2015M02</c:v>
                </c:pt>
                <c:pt idx="2">
                  <c:v>2015M03</c:v>
                </c:pt>
                <c:pt idx="3">
                  <c:v>2015M04</c:v>
                </c:pt>
                <c:pt idx="4">
                  <c:v>2015M05</c:v>
                </c:pt>
                <c:pt idx="5">
                  <c:v>2015M06</c:v>
                </c:pt>
                <c:pt idx="6">
                  <c:v>2015M07</c:v>
                </c:pt>
                <c:pt idx="7">
                  <c:v>2015M08</c:v>
                </c:pt>
                <c:pt idx="8">
                  <c:v>2015M09</c:v>
                </c:pt>
                <c:pt idx="9">
                  <c:v>2015M10</c:v>
                </c:pt>
                <c:pt idx="10">
                  <c:v>2015M11</c:v>
                </c:pt>
                <c:pt idx="11">
                  <c:v>2015M12</c:v>
                </c:pt>
                <c:pt idx="12">
                  <c:v>2016M01</c:v>
                </c:pt>
                <c:pt idx="13">
                  <c:v>2016M02</c:v>
                </c:pt>
                <c:pt idx="14">
                  <c:v>2016M03</c:v>
                </c:pt>
                <c:pt idx="15">
                  <c:v>2016M04</c:v>
                </c:pt>
                <c:pt idx="16">
                  <c:v>2016M05</c:v>
                </c:pt>
                <c:pt idx="17">
                  <c:v>2016M06</c:v>
                </c:pt>
                <c:pt idx="18">
                  <c:v>2016M07</c:v>
                </c:pt>
                <c:pt idx="19">
                  <c:v>2016M08</c:v>
                </c:pt>
                <c:pt idx="20">
                  <c:v>2016M09</c:v>
                </c:pt>
                <c:pt idx="21">
                  <c:v>2016M10</c:v>
                </c:pt>
                <c:pt idx="22">
                  <c:v>2016M11</c:v>
                </c:pt>
                <c:pt idx="23">
                  <c:v>2016M12</c:v>
                </c:pt>
                <c:pt idx="24">
                  <c:v>2017M01</c:v>
                </c:pt>
                <c:pt idx="25">
                  <c:v>2017M02</c:v>
                </c:pt>
                <c:pt idx="26">
                  <c:v>2017M03</c:v>
                </c:pt>
                <c:pt idx="27">
                  <c:v>2017M04</c:v>
                </c:pt>
                <c:pt idx="28">
                  <c:v>2017M05</c:v>
                </c:pt>
                <c:pt idx="29">
                  <c:v>2017M06</c:v>
                </c:pt>
                <c:pt idx="30">
                  <c:v>2017M07</c:v>
                </c:pt>
                <c:pt idx="31">
                  <c:v>2017M08</c:v>
                </c:pt>
                <c:pt idx="32">
                  <c:v>2017M09</c:v>
                </c:pt>
                <c:pt idx="33">
                  <c:v>2017M10</c:v>
                </c:pt>
                <c:pt idx="34">
                  <c:v>2017M11</c:v>
                </c:pt>
                <c:pt idx="35">
                  <c:v>2017M12</c:v>
                </c:pt>
                <c:pt idx="36">
                  <c:v>2018M01</c:v>
                </c:pt>
                <c:pt idx="37">
                  <c:v>2018M02</c:v>
                </c:pt>
                <c:pt idx="38">
                  <c:v>2018M03</c:v>
                </c:pt>
                <c:pt idx="39">
                  <c:v>2018M04</c:v>
                </c:pt>
                <c:pt idx="40">
                  <c:v>2018M05</c:v>
                </c:pt>
                <c:pt idx="41">
                  <c:v>2018M06</c:v>
                </c:pt>
                <c:pt idx="42">
                  <c:v>2018M07</c:v>
                </c:pt>
                <c:pt idx="43">
                  <c:v>2018M08</c:v>
                </c:pt>
                <c:pt idx="44">
                  <c:v>2018M09</c:v>
                </c:pt>
                <c:pt idx="45">
                  <c:v>2018M10</c:v>
                </c:pt>
                <c:pt idx="46">
                  <c:v>2018M11</c:v>
                </c:pt>
                <c:pt idx="47">
                  <c:v>2018M12</c:v>
                </c:pt>
                <c:pt idx="48">
                  <c:v>2019M01</c:v>
                </c:pt>
                <c:pt idx="49">
                  <c:v>2019M02</c:v>
                </c:pt>
                <c:pt idx="50">
                  <c:v>2019M03</c:v>
                </c:pt>
                <c:pt idx="51">
                  <c:v>2019M04</c:v>
                </c:pt>
                <c:pt idx="52">
                  <c:v>2019M05</c:v>
                </c:pt>
                <c:pt idx="53">
                  <c:v>2019M06</c:v>
                </c:pt>
                <c:pt idx="54">
                  <c:v>2019M07</c:v>
                </c:pt>
                <c:pt idx="55">
                  <c:v>2019M08</c:v>
                </c:pt>
                <c:pt idx="56">
                  <c:v>2019M09</c:v>
                </c:pt>
                <c:pt idx="57">
                  <c:v>2019M10</c:v>
                </c:pt>
                <c:pt idx="58">
                  <c:v>2019M11</c:v>
                </c:pt>
                <c:pt idx="59">
                  <c:v>2019M12</c:v>
                </c:pt>
                <c:pt idx="60">
                  <c:v>2020M01</c:v>
                </c:pt>
                <c:pt idx="61">
                  <c:v>2020M02</c:v>
                </c:pt>
                <c:pt idx="62">
                  <c:v>2020M03</c:v>
                </c:pt>
                <c:pt idx="63">
                  <c:v>2020M04</c:v>
                </c:pt>
                <c:pt idx="64">
                  <c:v>2020M05</c:v>
                </c:pt>
                <c:pt idx="65">
                  <c:v>2020M06</c:v>
                </c:pt>
                <c:pt idx="66">
                  <c:v>2020M07</c:v>
                </c:pt>
                <c:pt idx="67">
                  <c:v>2020M08</c:v>
                </c:pt>
                <c:pt idx="68">
                  <c:v>2020M09</c:v>
                </c:pt>
                <c:pt idx="69">
                  <c:v>2020M10</c:v>
                </c:pt>
                <c:pt idx="70">
                  <c:v>2020M11</c:v>
                </c:pt>
                <c:pt idx="71">
                  <c:v>2020M12</c:v>
                </c:pt>
                <c:pt idx="72">
                  <c:v>2021M01</c:v>
                </c:pt>
                <c:pt idx="73">
                  <c:v>2021M02</c:v>
                </c:pt>
                <c:pt idx="74">
                  <c:v>2021M03</c:v>
                </c:pt>
                <c:pt idx="75">
                  <c:v>2021M04</c:v>
                </c:pt>
                <c:pt idx="76">
                  <c:v>2021M05</c:v>
                </c:pt>
                <c:pt idx="77">
                  <c:v>2021M06</c:v>
                </c:pt>
                <c:pt idx="78">
                  <c:v>2021M07</c:v>
                </c:pt>
                <c:pt idx="79">
                  <c:v>2021M08</c:v>
                </c:pt>
                <c:pt idx="80">
                  <c:v>2021M09</c:v>
                </c:pt>
                <c:pt idx="81">
                  <c:v>2021M10</c:v>
                </c:pt>
                <c:pt idx="82">
                  <c:v>2021M11</c:v>
                </c:pt>
                <c:pt idx="83">
                  <c:v>2021M12</c:v>
                </c:pt>
                <c:pt idx="84">
                  <c:v>2022M01</c:v>
                </c:pt>
                <c:pt idx="85">
                  <c:v>2022M02</c:v>
                </c:pt>
                <c:pt idx="86">
                  <c:v>2022M03</c:v>
                </c:pt>
                <c:pt idx="87">
                  <c:v>2022M04</c:v>
                </c:pt>
                <c:pt idx="88">
                  <c:v>2022M05</c:v>
                </c:pt>
                <c:pt idx="89">
                  <c:v>2022M06</c:v>
                </c:pt>
                <c:pt idx="90">
                  <c:v>2022M07</c:v>
                </c:pt>
                <c:pt idx="91">
                  <c:v>2022M08</c:v>
                </c:pt>
              </c:strCache>
            </c:strRef>
          </c:cat>
          <c:val>
            <c:numRef>
              <c:f>Data!$B$25:$CO$25</c:f>
              <c:numCache>
                <c:formatCode>#,##0.0</c:formatCode>
                <c:ptCount val="92"/>
                <c:pt idx="0">
                  <c:v>99.1</c:v>
                </c:pt>
                <c:pt idx="1">
                  <c:v>99.5</c:v>
                </c:pt>
                <c:pt idx="2">
                  <c:v>101.3</c:v>
                </c:pt>
                <c:pt idx="3">
                  <c:v>100.6</c:v>
                </c:pt>
                <c:pt idx="4">
                  <c:v>99</c:v>
                </c:pt>
                <c:pt idx="5">
                  <c:v>101.4</c:v>
                </c:pt>
                <c:pt idx="6">
                  <c:v>98.7</c:v>
                </c:pt>
                <c:pt idx="7">
                  <c:v>97.4</c:v>
                </c:pt>
                <c:pt idx="8">
                  <c:v>100.7</c:v>
                </c:pt>
                <c:pt idx="9">
                  <c:v>98.5</c:v>
                </c:pt>
                <c:pt idx="10">
                  <c:v>98.2</c:v>
                </c:pt>
                <c:pt idx="11">
                  <c:v>102.1</c:v>
                </c:pt>
                <c:pt idx="12">
                  <c:v>99.7</c:v>
                </c:pt>
                <c:pt idx="13">
                  <c:v>100.3</c:v>
                </c:pt>
                <c:pt idx="14">
                  <c:v>105.6</c:v>
                </c:pt>
                <c:pt idx="15">
                  <c:v>101.2</c:v>
                </c:pt>
                <c:pt idx="16">
                  <c:v>99.5</c:v>
                </c:pt>
                <c:pt idx="17">
                  <c:v>101.8</c:v>
                </c:pt>
                <c:pt idx="18">
                  <c:v>100.9</c:v>
                </c:pt>
                <c:pt idx="19">
                  <c:v>101.4</c:v>
                </c:pt>
                <c:pt idx="20">
                  <c:v>99.4</c:v>
                </c:pt>
                <c:pt idx="21">
                  <c:v>104.1</c:v>
                </c:pt>
                <c:pt idx="22">
                  <c:v>100.3</c:v>
                </c:pt>
                <c:pt idx="23">
                  <c:v>102.7</c:v>
                </c:pt>
                <c:pt idx="24">
                  <c:v>86.6</c:v>
                </c:pt>
                <c:pt idx="25">
                  <c:v>97</c:v>
                </c:pt>
                <c:pt idx="26">
                  <c:v>99.6</c:v>
                </c:pt>
                <c:pt idx="27">
                  <c:v>104</c:v>
                </c:pt>
                <c:pt idx="28">
                  <c:v>100.4</c:v>
                </c:pt>
                <c:pt idx="29">
                  <c:v>100.3</c:v>
                </c:pt>
                <c:pt idx="30">
                  <c:v>101.4</c:v>
                </c:pt>
                <c:pt idx="31">
                  <c:v>102.6</c:v>
                </c:pt>
                <c:pt idx="32">
                  <c:v>99.8</c:v>
                </c:pt>
                <c:pt idx="33">
                  <c:v>101.1</c:v>
                </c:pt>
                <c:pt idx="34">
                  <c:v>103.4</c:v>
                </c:pt>
                <c:pt idx="35">
                  <c:v>102.1</c:v>
                </c:pt>
                <c:pt idx="36">
                  <c:v>102.8</c:v>
                </c:pt>
                <c:pt idx="37">
                  <c:v>103.2</c:v>
                </c:pt>
                <c:pt idx="38">
                  <c:v>104.4</c:v>
                </c:pt>
                <c:pt idx="39">
                  <c:v>102.1</c:v>
                </c:pt>
                <c:pt idx="40">
                  <c:v>101.7</c:v>
                </c:pt>
                <c:pt idx="41">
                  <c:v>104.6</c:v>
                </c:pt>
                <c:pt idx="42">
                  <c:v>100.4</c:v>
                </c:pt>
                <c:pt idx="43">
                  <c:v>103.9</c:v>
                </c:pt>
                <c:pt idx="44">
                  <c:v>105.1</c:v>
                </c:pt>
                <c:pt idx="45">
                  <c:v>105.4</c:v>
                </c:pt>
                <c:pt idx="46">
                  <c:v>104.9</c:v>
                </c:pt>
                <c:pt idx="47">
                  <c:v>101.6</c:v>
                </c:pt>
                <c:pt idx="48">
                  <c:v>102.7</c:v>
                </c:pt>
                <c:pt idx="49">
                  <c:v>102.2</c:v>
                </c:pt>
                <c:pt idx="50">
                  <c:v>103.9</c:v>
                </c:pt>
                <c:pt idx="51">
                  <c:v>100.9</c:v>
                </c:pt>
                <c:pt idx="52">
                  <c:v>102</c:v>
                </c:pt>
                <c:pt idx="53">
                  <c:v>100.9</c:v>
                </c:pt>
                <c:pt idx="54">
                  <c:v>101</c:v>
                </c:pt>
                <c:pt idx="55">
                  <c:v>102.6</c:v>
                </c:pt>
                <c:pt idx="56">
                  <c:v>103.4</c:v>
                </c:pt>
                <c:pt idx="57">
                  <c:v>101.6</c:v>
                </c:pt>
                <c:pt idx="58">
                  <c:v>101.6</c:v>
                </c:pt>
                <c:pt idx="59">
                  <c:v>99.8</c:v>
                </c:pt>
                <c:pt idx="60">
                  <c:v>97.5</c:v>
                </c:pt>
                <c:pt idx="61">
                  <c:v>101.1</c:v>
                </c:pt>
                <c:pt idx="62">
                  <c:v>97.5</c:v>
                </c:pt>
                <c:pt idx="63">
                  <c:v>89.2</c:v>
                </c:pt>
                <c:pt idx="64">
                  <c:v>91.1</c:v>
                </c:pt>
                <c:pt idx="65">
                  <c:v>93</c:v>
                </c:pt>
                <c:pt idx="66">
                  <c:v>95.1</c:v>
                </c:pt>
                <c:pt idx="67">
                  <c:v>95.6</c:v>
                </c:pt>
                <c:pt idx="68">
                  <c:v>97.4</c:v>
                </c:pt>
                <c:pt idx="69">
                  <c:v>98.6</c:v>
                </c:pt>
                <c:pt idx="70">
                  <c:v>101</c:v>
                </c:pt>
                <c:pt idx="71">
                  <c:v>104.2</c:v>
                </c:pt>
                <c:pt idx="72">
                  <c:v>107.5</c:v>
                </c:pt>
                <c:pt idx="73">
                  <c:v>104.6</c:v>
                </c:pt>
                <c:pt idx="74">
                  <c:v>103.6</c:v>
                </c:pt>
                <c:pt idx="75">
                  <c:v>106.7</c:v>
                </c:pt>
                <c:pt idx="76">
                  <c:v>106.5</c:v>
                </c:pt>
                <c:pt idx="77">
                  <c:v>105.7</c:v>
                </c:pt>
                <c:pt idx="78">
                  <c:v>104.6</c:v>
                </c:pt>
                <c:pt idx="79">
                  <c:v>100.4</c:v>
                </c:pt>
                <c:pt idx="80">
                  <c:v>100.7</c:v>
                </c:pt>
                <c:pt idx="81">
                  <c:v>101.4</c:v>
                </c:pt>
                <c:pt idx="82">
                  <c:v>99.5</c:v>
                </c:pt>
                <c:pt idx="83">
                  <c:v>96.3</c:v>
                </c:pt>
                <c:pt idx="84">
                  <c:v>103.8</c:v>
                </c:pt>
                <c:pt idx="85">
                  <c:v>100.7</c:v>
                </c:pt>
                <c:pt idx="86">
                  <c:v>102.1</c:v>
                </c:pt>
                <c:pt idx="87">
                  <c:v>102</c:v>
                </c:pt>
                <c:pt idx="88">
                  <c:v>105</c:v>
                </c:pt>
                <c:pt idx="89">
                  <c:v>99.2</c:v>
                </c:pt>
                <c:pt idx="90">
                  <c:v>93</c:v>
                </c:pt>
                <c:pt idx="91">
                  <c:v>96.2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DA3-4367-87C4-74DBD88106EA}"/>
            </c:ext>
          </c:extLst>
        </c:ser>
        <c:ser>
          <c:idx val="1"/>
          <c:order val="1"/>
          <c:tx>
            <c:strRef>
              <c:f>Data!$A$26</c:f>
              <c:strCache>
                <c:ptCount val="1"/>
                <c:pt idx="0">
                  <c:v>ITALIA</c:v>
                </c:pt>
              </c:strCache>
            </c:strRef>
          </c:tx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Data!$B$24:$CO$24</c:f>
              <c:strCache>
                <c:ptCount val="92"/>
                <c:pt idx="0">
                  <c:v>2015M01</c:v>
                </c:pt>
                <c:pt idx="1">
                  <c:v>2015M02</c:v>
                </c:pt>
                <c:pt idx="2">
                  <c:v>2015M03</c:v>
                </c:pt>
                <c:pt idx="3">
                  <c:v>2015M04</c:v>
                </c:pt>
                <c:pt idx="4">
                  <c:v>2015M05</c:v>
                </c:pt>
                <c:pt idx="5">
                  <c:v>2015M06</c:v>
                </c:pt>
                <c:pt idx="6">
                  <c:v>2015M07</c:v>
                </c:pt>
                <c:pt idx="7">
                  <c:v>2015M08</c:v>
                </c:pt>
                <c:pt idx="8">
                  <c:v>2015M09</c:v>
                </c:pt>
                <c:pt idx="9">
                  <c:v>2015M10</c:v>
                </c:pt>
                <c:pt idx="10">
                  <c:v>2015M11</c:v>
                </c:pt>
                <c:pt idx="11">
                  <c:v>2015M12</c:v>
                </c:pt>
                <c:pt idx="12">
                  <c:v>2016M01</c:v>
                </c:pt>
                <c:pt idx="13">
                  <c:v>2016M02</c:v>
                </c:pt>
                <c:pt idx="14">
                  <c:v>2016M03</c:v>
                </c:pt>
                <c:pt idx="15">
                  <c:v>2016M04</c:v>
                </c:pt>
                <c:pt idx="16">
                  <c:v>2016M05</c:v>
                </c:pt>
                <c:pt idx="17">
                  <c:v>2016M06</c:v>
                </c:pt>
                <c:pt idx="18">
                  <c:v>2016M07</c:v>
                </c:pt>
                <c:pt idx="19">
                  <c:v>2016M08</c:v>
                </c:pt>
                <c:pt idx="20">
                  <c:v>2016M09</c:v>
                </c:pt>
                <c:pt idx="21">
                  <c:v>2016M10</c:v>
                </c:pt>
                <c:pt idx="22">
                  <c:v>2016M11</c:v>
                </c:pt>
                <c:pt idx="23">
                  <c:v>2016M12</c:v>
                </c:pt>
                <c:pt idx="24">
                  <c:v>2017M01</c:v>
                </c:pt>
                <c:pt idx="25">
                  <c:v>2017M02</c:v>
                </c:pt>
                <c:pt idx="26">
                  <c:v>2017M03</c:v>
                </c:pt>
                <c:pt idx="27">
                  <c:v>2017M04</c:v>
                </c:pt>
                <c:pt idx="28">
                  <c:v>2017M05</c:v>
                </c:pt>
                <c:pt idx="29">
                  <c:v>2017M06</c:v>
                </c:pt>
                <c:pt idx="30">
                  <c:v>2017M07</c:v>
                </c:pt>
                <c:pt idx="31">
                  <c:v>2017M08</c:v>
                </c:pt>
                <c:pt idx="32">
                  <c:v>2017M09</c:v>
                </c:pt>
                <c:pt idx="33">
                  <c:v>2017M10</c:v>
                </c:pt>
                <c:pt idx="34">
                  <c:v>2017M11</c:v>
                </c:pt>
                <c:pt idx="35">
                  <c:v>2017M12</c:v>
                </c:pt>
                <c:pt idx="36">
                  <c:v>2018M01</c:v>
                </c:pt>
                <c:pt idx="37">
                  <c:v>2018M02</c:v>
                </c:pt>
                <c:pt idx="38">
                  <c:v>2018M03</c:v>
                </c:pt>
                <c:pt idx="39">
                  <c:v>2018M04</c:v>
                </c:pt>
                <c:pt idx="40">
                  <c:v>2018M05</c:v>
                </c:pt>
                <c:pt idx="41">
                  <c:v>2018M06</c:v>
                </c:pt>
                <c:pt idx="42">
                  <c:v>2018M07</c:v>
                </c:pt>
                <c:pt idx="43">
                  <c:v>2018M08</c:v>
                </c:pt>
                <c:pt idx="44">
                  <c:v>2018M09</c:v>
                </c:pt>
                <c:pt idx="45">
                  <c:v>2018M10</c:v>
                </c:pt>
                <c:pt idx="46">
                  <c:v>2018M11</c:v>
                </c:pt>
                <c:pt idx="47">
                  <c:v>2018M12</c:v>
                </c:pt>
                <c:pt idx="48">
                  <c:v>2019M01</c:v>
                </c:pt>
                <c:pt idx="49">
                  <c:v>2019M02</c:v>
                </c:pt>
                <c:pt idx="50">
                  <c:v>2019M03</c:v>
                </c:pt>
                <c:pt idx="51">
                  <c:v>2019M04</c:v>
                </c:pt>
                <c:pt idx="52">
                  <c:v>2019M05</c:v>
                </c:pt>
                <c:pt idx="53">
                  <c:v>2019M06</c:v>
                </c:pt>
                <c:pt idx="54">
                  <c:v>2019M07</c:v>
                </c:pt>
                <c:pt idx="55">
                  <c:v>2019M08</c:v>
                </c:pt>
                <c:pt idx="56">
                  <c:v>2019M09</c:v>
                </c:pt>
                <c:pt idx="57">
                  <c:v>2019M10</c:v>
                </c:pt>
                <c:pt idx="58">
                  <c:v>2019M11</c:v>
                </c:pt>
                <c:pt idx="59">
                  <c:v>2019M12</c:v>
                </c:pt>
                <c:pt idx="60">
                  <c:v>2020M01</c:v>
                </c:pt>
                <c:pt idx="61">
                  <c:v>2020M02</c:v>
                </c:pt>
                <c:pt idx="62">
                  <c:v>2020M03</c:v>
                </c:pt>
                <c:pt idx="63">
                  <c:v>2020M04</c:v>
                </c:pt>
                <c:pt idx="64">
                  <c:v>2020M05</c:v>
                </c:pt>
                <c:pt idx="65">
                  <c:v>2020M06</c:v>
                </c:pt>
                <c:pt idx="66">
                  <c:v>2020M07</c:v>
                </c:pt>
                <c:pt idx="67">
                  <c:v>2020M08</c:v>
                </c:pt>
                <c:pt idx="68">
                  <c:v>2020M09</c:v>
                </c:pt>
                <c:pt idx="69">
                  <c:v>2020M10</c:v>
                </c:pt>
                <c:pt idx="70">
                  <c:v>2020M11</c:v>
                </c:pt>
                <c:pt idx="71">
                  <c:v>2020M12</c:v>
                </c:pt>
                <c:pt idx="72">
                  <c:v>2021M01</c:v>
                </c:pt>
                <c:pt idx="73">
                  <c:v>2021M02</c:v>
                </c:pt>
                <c:pt idx="74">
                  <c:v>2021M03</c:v>
                </c:pt>
                <c:pt idx="75">
                  <c:v>2021M04</c:v>
                </c:pt>
                <c:pt idx="76">
                  <c:v>2021M05</c:v>
                </c:pt>
                <c:pt idx="77">
                  <c:v>2021M06</c:v>
                </c:pt>
                <c:pt idx="78">
                  <c:v>2021M07</c:v>
                </c:pt>
                <c:pt idx="79">
                  <c:v>2021M08</c:v>
                </c:pt>
                <c:pt idx="80">
                  <c:v>2021M09</c:v>
                </c:pt>
                <c:pt idx="81">
                  <c:v>2021M10</c:v>
                </c:pt>
                <c:pt idx="82">
                  <c:v>2021M11</c:v>
                </c:pt>
                <c:pt idx="83">
                  <c:v>2021M12</c:v>
                </c:pt>
                <c:pt idx="84">
                  <c:v>2022M01</c:v>
                </c:pt>
                <c:pt idx="85">
                  <c:v>2022M02</c:v>
                </c:pt>
                <c:pt idx="86">
                  <c:v>2022M03</c:v>
                </c:pt>
                <c:pt idx="87">
                  <c:v>2022M04</c:v>
                </c:pt>
                <c:pt idx="88">
                  <c:v>2022M05</c:v>
                </c:pt>
                <c:pt idx="89">
                  <c:v>2022M06</c:v>
                </c:pt>
                <c:pt idx="90">
                  <c:v>2022M07</c:v>
                </c:pt>
                <c:pt idx="91">
                  <c:v>2022M08</c:v>
                </c:pt>
              </c:strCache>
            </c:strRef>
          </c:cat>
          <c:val>
            <c:numRef>
              <c:f>Data!$B$26:$CO$26</c:f>
              <c:numCache>
                <c:formatCode>#,##0.0</c:formatCode>
                <c:ptCount val="92"/>
                <c:pt idx="0">
                  <c:v>98.5</c:v>
                </c:pt>
                <c:pt idx="1">
                  <c:v>96.6</c:v>
                </c:pt>
                <c:pt idx="2">
                  <c:v>91.7</c:v>
                </c:pt>
                <c:pt idx="3">
                  <c:v>100.4</c:v>
                </c:pt>
                <c:pt idx="4">
                  <c:v>94.8</c:v>
                </c:pt>
                <c:pt idx="5">
                  <c:v>99.2</c:v>
                </c:pt>
                <c:pt idx="6">
                  <c:v>100.2</c:v>
                </c:pt>
                <c:pt idx="7">
                  <c:v>98.3</c:v>
                </c:pt>
                <c:pt idx="8">
                  <c:v>104.7</c:v>
                </c:pt>
                <c:pt idx="9">
                  <c:v>102.1</c:v>
                </c:pt>
                <c:pt idx="10">
                  <c:v>102.4</c:v>
                </c:pt>
                <c:pt idx="11">
                  <c:v>106.6</c:v>
                </c:pt>
                <c:pt idx="12">
                  <c:v>103.6</c:v>
                </c:pt>
                <c:pt idx="13">
                  <c:v>105.3</c:v>
                </c:pt>
                <c:pt idx="14">
                  <c:v>107</c:v>
                </c:pt>
                <c:pt idx="15">
                  <c:v>108.4</c:v>
                </c:pt>
                <c:pt idx="16">
                  <c:v>102.7</c:v>
                </c:pt>
                <c:pt idx="17">
                  <c:v>106.2</c:v>
                </c:pt>
                <c:pt idx="18">
                  <c:v>107.1</c:v>
                </c:pt>
                <c:pt idx="19">
                  <c:v>106.8</c:v>
                </c:pt>
                <c:pt idx="20">
                  <c:v>101.5</c:v>
                </c:pt>
                <c:pt idx="21">
                  <c:v>102.2</c:v>
                </c:pt>
                <c:pt idx="22">
                  <c:v>106.2</c:v>
                </c:pt>
                <c:pt idx="23">
                  <c:v>121</c:v>
                </c:pt>
                <c:pt idx="24">
                  <c:v>102.6</c:v>
                </c:pt>
                <c:pt idx="25">
                  <c:v>106.5</c:v>
                </c:pt>
                <c:pt idx="26">
                  <c:v>121.3</c:v>
                </c:pt>
                <c:pt idx="27">
                  <c:v>105.3</c:v>
                </c:pt>
                <c:pt idx="28">
                  <c:v>106.9</c:v>
                </c:pt>
                <c:pt idx="29">
                  <c:v>118.1</c:v>
                </c:pt>
                <c:pt idx="30">
                  <c:v>118.6</c:v>
                </c:pt>
                <c:pt idx="31">
                  <c:v>115.8</c:v>
                </c:pt>
                <c:pt idx="32">
                  <c:v>121.2</c:v>
                </c:pt>
                <c:pt idx="33">
                  <c:v>120.4</c:v>
                </c:pt>
                <c:pt idx="34">
                  <c:v>121.9</c:v>
                </c:pt>
                <c:pt idx="35">
                  <c:v>128.6</c:v>
                </c:pt>
                <c:pt idx="36">
                  <c:v>121.7</c:v>
                </c:pt>
                <c:pt idx="37">
                  <c:v>120.7</c:v>
                </c:pt>
                <c:pt idx="38">
                  <c:v>112.8</c:v>
                </c:pt>
                <c:pt idx="39">
                  <c:v>122.4</c:v>
                </c:pt>
                <c:pt idx="40">
                  <c:v>130.1</c:v>
                </c:pt>
                <c:pt idx="41">
                  <c:v>125.3</c:v>
                </c:pt>
                <c:pt idx="42">
                  <c:v>124.8</c:v>
                </c:pt>
                <c:pt idx="43">
                  <c:v>116.6</c:v>
                </c:pt>
                <c:pt idx="44">
                  <c:v>118.7</c:v>
                </c:pt>
                <c:pt idx="45">
                  <c:v>114.3</c:v>
                </c:pt>
                <c:pt idx="46">
                  <c:v>114.5</c:v>
                </c:pt>
                <c:pt idx="47">
                  <c:v>109.7</c:v>
                </c:pt>
                <c:pt idx="48">
                  <c:v>118.1</c:v>
                </c:pt>
                <c:pt idx="49">
                  <c:v>115.9</c:v>
                </c:pt>
                <c:pt idx="50">
                  <c:v>119.3</c:v>
                </c:pt>
                <c:pt idx="51">
                  <c:v>109.7</c:v>
                </c:pt>
                <c:pt idx="52">
                  <c:v>115.7</c:v>
                </c:pt>
                <c:pt idx="53">
                  <c:v>117.3</c:v>
                </c:pt>
                <c:pt idx="54">
                  <c:v>119.2</c:v>
                </c:pt>
                <c:pt idx="55">
                  <c:v>115</c:v>
                </c:pt>
                <c:pt idx="56">
                  <c:v>121.6</c:v>
                </c:pt>
                <c:pt idx="57">
                  <c:v>118</c:v>
                </c:pt>
                <c:pt idx="58">
                  <c:v>109.2</c:v>
                </c:pt>
                <c:pt idx="59">
                  <c:v>112.6</c:v>
                </c:pt>
                <c:pt idx="60">
                  <c:v>120.5</c:v>
                </c:pt>
                <c:pt idx="61">
                  <c:v>122.9</c:v>
                </c:pt>
                <c:pt idx="62">
                  <c:v>62.4</c:v>
                </c:pt>
                <c:pt idx="63">
                  <c:v>52.7</c:v>
                </c:pt>
                <c:pt idx="64">
                  <c:v>99.7</c:v>
                </c:pt>
                <c:pt idx="65">
                  <c:v>108.9</c:v>
                </c:pt>
                <c:pt idx="66">
                  <c:v>109.1</c:v>
                </c:pt>
                <c:pt idx="67">
                  <c:v>118.6</c:v>
                </c:pt>
                <c:pt idx="68">
                  <c:v>110.1</c:v>
                </c:pt>
                <c:pt idx="69">
                  <c:v>118</c:v>
                </c:pt>
                <c:pt idx="70">
                  <c:v>123.2</c:v>
                </c:pt>
                <c:pt idx="71">
                  <c:v>120.8</c:v>
                </c:pt>
                <c:pt idx="72">
                  <c:v>122.3</c:v>
                </c:pt>
                <c:pt idx="73">
                  <c:v>115.1</c:v>
                </c:pt>
                <c:pt idx="74">
                  <c:v>113.4</c:v>
                </c:pt>
                <c:pt idx="75">
                  <c:v>122.3</c:v>
                </c:pt>
                <c:pt idx="76">
                  <c:v>119.3</c:v>
                </c:pt>
                <c:pt idx="77">
                  <c:v>123.6</c:v>
                </c:pt>
                <c:pt idx="78">
                  <c:v>120.3</c:v>
                </c:pt>
                <c:pt idx="79">
                  <c:v>130.4</c:v>
                </c:pt>
                <c:pt idx="80">
                  <c:v>126.7</c:v>
                </c:pt>
                <c:pt idx="81">
                  <c:v>127.2</c:v>
                </c:pt>
                <c:pt idx="82">
                  <c:v>127.8</c:v>
                </c:pt>
                <c:pt idx="83">
                  <c:v>124.8</c:v>
                </c:pt>
                <c:pt idx="84">
                  <c:v>118.7</c:v>
                </c:pt>
                <c:pt idx="85">
                  <c:v>124.7</c:v>
                </c:pt>
                <c:pt idx="86">
                  <c:v>129.30000000000001</c:v>
                </c:pt>
                <c:pt idx="87">
                  <c:v>124.9</c:v>
                </c:pt>
                <c:pt idx="88">
                  <c:v>125.5</c:v>
                </c:pt>
                <c:pt idx="89">
                  <c:v>123.4</c:v>
                </c:pt>
                <c:pt idx="90">
                  <c:v>124.1</c:v>
                </c:pt>
                <c:pt idx="91">
                  <c:v>118.8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DA3-4367-87C4-74DBD8810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943360"/>
        <c:axId val="217522176"/>
      </c:lineChart>
      <c:catAx>
        <c:axId val="14494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7522176"/>
        <c:crosses val="autoZero"/>
        <c:auto val="1"/>
        <c:lblAlgn val="ctr"/>
        <c:lblOffset val="100"/>
        <c:noMultiLvlLbl val="0"/>
      </c:catAx>
      <c:valAx>
        <c:axId val="217522176"/>
        <c:scaling>
          <c:orientation val="minMax"/>
          <c:max val="135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494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>
                <a:solidFill>
                  <a:sysClr val="windowText" lastClr="000000"/>
                </a:solidFill>
              </a:rPr>
              <a:t>GROSS FIXED INVESTMENT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>
                <a:solidFill>
                  <a:sysClr val="windowText" lastClr="000000"/>
                </a:solidFill>
              </a:rPr>
              <a:t>IN MACHINERY AND EQUIPMENT, 2001-2014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>
                <a:solidFill>
                  <a:sysClr val="windowText" lastClr="000000"/>
                </a:solidFill>
              </a:rPr>
              <a:t>(Chain linked volumes, index 2001=100)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i="1">
                <a:solidFill>
                  <a:sysClr val="windowText" lastClr="000000"/>
                </a:solidFill>
              </a:rPr>
              <a:t>Source: Edison Foundation calculation based on Eurostat statistics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Data!$A$20</c:f>
              <c:strCache>
                <c:ptCount val="1"/>
                <c:pt idx="0">
                  <c:v>Germany </c:v>
                </c:pt>
              </c:strCache>
            </c:strRef>
          </c:tx>
          <c:spPr>
            <a:ln w="508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Data!$B$19:$O$19</c:f>
              <c:strCach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strCache>
            </c:strRef>
          </c:cat>
          <c:val>
            <c:numRef>
              <c:f>Data!$B$20:$O$20</c:f>
              <c:numCache>
                <c:formatCode>#,##0</c:formatCode>
                <c:ptCount val="14"/>
                <c:pt idx="0">
                  <c:v>100</c:v>
                </c:pt>
                <c:pt idx="1">
                  <c:v>91.67184586699814</c:v>
                </c:pt>
                <c:pt idx="2">
                  <c:v>91.274083281541337</c:v>
                </c:pt>
                <c:pt idx="3">
                  <c:v>94.580484773151028</c:v>
                </c:pt>
                <c:pt idx="4">
                  <c:v>101.09384711000622</c:v>
                </c:pt>
                <c:pt idx="5">
                  <c:v>113.38719701678059</c:v>
                </c:pt>
                <c:pt idx="6">
                  <c:v>122.27470478558111</c:v>
                </c:pt>
                <c:pt idx="7">
                  <c:v>125.40708514605345</c:v>
                </c:pt>
                <c:pt idx="8">
                  <c:v>99.477936606587932</c:v>
                </c:pt>
                <c:pt idx="9">
                  <c:v>110.72715972653822</c:v>
                </c:pt>
                <c:pt idx="10">
                  <c:v>118.76942200124302</c:v>
                </c:pt>
                <c:pt idx="11">
                  <c:v>116.55686761963952</c:v>
                </c:pt>
                <c:pt idx="12">
                  <c:v>113.67308887507768</c:v>
                </c:pt>
                <c:pt idx="13">
                  <c:v>119.12989434431324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87-41F3-96B2-1210B8348FB7}"/>
            </c:ext>
          </c:extLst>
        </c:ser>
        <c:ser>
          <c:idx val="1"/>
          <c:order val="1"/>
          <c:tx>
            <c:strRef>
              <c:f>Data!$A$21</c:f>
              <c:strCache>
                <c:ptCount val="1"/>
                <c:pt idx="0">
                  <c:v>France</c:v>
                </c:pt>
              </c:strCache>
            </c:strRef>
          </c:tx>
          <c:spPr>
            <a:ln w="508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Data!$B$19:$O$19</c:f>
              <c:strCach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strCache>
            </c:strRef>
          </c:cat>
          <c:val>
            <c:numRef>
              <c:f>Data!$B$21:$O$21</c:f>
              <c:numCache>
                <c:formatCode>#,##0</c:formatCode>
                <c:ptCount val="14"/>
                <c:pt idx="0">
                  <c:v>100</c:v>
                </c:pt>
                <c:pt idx="1">
                  <c:v>96.872196703593616</c:v>
                </c:pt>
                <c:pt idx="2">
                  <c:v>97.986490137800601</c:v>
                </c:pt>
                <c:pt idx="3">
                  <c:v>99.884355579573096</c:v>
                </c:pt>
                <c:pt idx="4">
                  <c:v>100.74790597135907</c:v>
                </c:pt>
                <c:pt idx="5">
                  <c:v>102.34423128884085</c:v>
                </c:pt>
                <c:pt idx="6">
                  <c:v>110.57660091867064</c:v>
                </c:pt>
                <c:pt idx="7">
                  <c:v>114.11402323696298</c:v>
                </c:pt>
                <c:pt idx="8">
                  <c:v>94.842475006754924</c:v>
                </c:pt>
                <c:pt idx="9">
                  <c:v>101.63631450959201</c:v>
                </c:pt>
                <c:pt idx="10">
                  <c:v>103.10726830586327</c:v>
                </c:pt>
                <c:pt idx="11">
                  <c:v>105.29910834909484</c:v>
                </c:pt>
                <c:pt idx="12">
                  <c:v>101.65144555525534</c:v>
                </c:pt>
                <c:pt idx="13">
                  <c:v>103.80221561740071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87-41F3-96B2-1210B8348FB7}"/>
            </c:ext>
          </c:extLst>
        </c:ser>
        <c:ser>
          <c:idx val="2"/>
          <c:order val="2"/>
          <c:tx>
            <c:strRef>
              <c:f>Data!$A$22</c:f>
              <c:strCache>
                <c:ptCount val="1"/>
                <c:pt idx="0">
                  <c:v>Italy</c:v>
                </c:pt>
              </c:strCache>
            </c:strRef>
          </c:tx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Data!$B$19:$O$19</c:f>
              <c:strCach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strCache>
            </c:strRef>
          </c:cat>
          <c:val>
            <c:numRef>
              <c:f>Data!$B$22:$O$22</c:f>
              <c:numCache>
                <c:formatCode>#,##0</c:formatCode>
                <c:ptCount val="14"/>
                <c:pt idx="0">
                  <c:v>100</c:v>
                </c:pt>
                <c:pt idx="1">
                  <c:v>102.60786210083961</c:v>
                </c:pt>
                <c:pt idx="2">
                  <c:v>98.617756057480804</c:v>
                </c:pt>
                <c:pt idx="3">
                  <c:v>101.95910612038787</c:v>
                </c:pt>
                <c:pt idx="4">
                  <c:v>104.58237403606671</c:v>
                </c:pt>
                <c:pt idx="5">
                  <c:v>109.77584539408932</c:v>
                </c:pt>
                <c:pt idx="6">
                  <c:v>112.73119420741362</c:v>
                </c:pt>
                <c:pt idx="7">
                  <c:v>107.9853473583307</c:v>
                </c:pt>
                <c:pt idx="8">
                  <c:v>92.772105204597793</c:v>
                </c:pt>
                <c:pt idx="9">
                  <c:v>98.662261744794108</c:v>
                </c:pt>
                <c:pt idx="10">
                  <c:v>99.07137171663571</c:v>
                </c:pt>
                <c:pt idx="11">
                  <c:v>86.02264654781365</c:v>
                </c:pt>
                <c:pt idx="12">
                  <c:v>79.736218214808403</c:v>
                </c:pt>
                <c:pt idx="13">
                  <c:v>81.812579703694837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87-41F3-96B2-1210B8348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6276608"/>
        <c:axId val="136286592"/>
      </c:lineChart>
      <c:catAx>
        <c:axId val="13627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6286592"/>
        <c:crosses val="autoZero"/>
        <c:auto val="1"/>
        <c:lblAlgn val="ctr"/>
        <c:lblOffset val="100"/>
        <c:noMultiLvlLbl val="0"/>
      </c:catAx>
      <c:valAx>
        <c:axId val="136286592"/>
        <c:scaling>
          <c:orientation val="minMax"/>
          <c:max val="130"/>
          <c:min val="7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627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i="0" baseline="0">
                <a:effectLst/>
              </a:rPr>
              <a:t>GROSS FIXED INVESTMENT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i="0" baseline="0">
                <a:effectLst/>
              </a:rPr>
              <a:t>IN MACHINERY AND EQUIPMENT, 2014-2021 </a:t>
            </a:r>
            <a:endParaRPr lang="it-IT" sz="2400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>
                <a:effectLst/>
              </a:rPr>
              <a:t>(Chain linked volumes, index 2014=100) </a:t>
            </a:r>
            <a:endParaRPr lang="it-IT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1" baseline="0">
                <a:effectLst/>
              </a:rPr>
              <a:t>Source: Edison Foundation calculation based on Eurostat statistics </a:t>
            </a:r>
            <a:endParaRPr lang="it-IT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Data!$A$28</c:f>
              <c:strCache>
                <c:ptCount val="1"/>
                <c:pt idx="0">
                  <c:v>Germany </c:v>
                </c:pt>
              </c:strCache>
            </c:strRef>
          </c:tx>
          <c:spPr>
            <a:ln w="508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Data!$B$27:$I$27</c:f>
              <c:strCach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strCache>
            </c:strRef>
          </c:cat>
          <c:val>
            <c:numRef>
              <c:f>Data!$B$28:$I$28</c:f>
              <c:numCache>
                <c:formatCode>#,##0</c:formatCode>
                <c:ptCount val="8"/>
                <c:pt idx="0">
                  <c:v>100</c:v>
                </c:pt>
                <c:pt idx="1">
                  <c:v>104.34056761268782</c:v>
                </c:pt>
                <c:pt idx="2">
                  <c:v>107.51252086811351</c:v>
                </c:pt>
                <c:pt idx="3">
                  <c:v>111.99916527545911</c:v>
                </c:pt>
                <c:pt idx="4">
                  <c:v>116.90317195325544</c:v>
                </c:pt>
                <c:pt idx="5">
                  <c:v>118.10308848080133</c:v>
                </c:pt>
                <c:pt idx="6">
                  <c:v>105.15442404006679</c:v>
                </c:pt>
                <c:pt idx="7">
                  <c:v>108.81677796327212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6CE-4049-ACFE-B0CA848A9936}"/>
            </c:ext>
          </c:extLst>
        </c:ser>
        <c:ser>
          <c:idx val="1"/>
          <c:order val="1"/>
          <c:tx>
            <c:strRef>
              <c:f>Data!$A$29</c:f>
              <c:strCache>
                <c:ptCount val="1"/>
                <c:pt idx="0">
                  <c:v>France</c:v>
                </c:pt>
              </c:strCache>
            </c:strRef>
          </c:tx>
          <c:spPr>
            <a:ln w="508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Data!$B$27:$I$27</c:f>
              <c:strCach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strCache>
            </c:strRef>
          </c:cat>
          <c:val>
            <c:numRef>
              <c:f>Data!$B$29:$I$29</c:f>
              <c:numCache>
                <c:formatCode>#,##0</c:formatCode>
                <c:ptCount val="8"/>
                <c:pt idx="0">
                  <c:v>100</c:v>
                </c:pt>
                <c:pt idx="1">
                  <c:v>104.12002957008839</c:v>
                </c:pt>
                <c:pt idx="2">
                  <c:v>110.42449736055727</c:v>
                </c:pt>
                <c:pt idx="3">
                  <c:v>114.97766625365719</c:v>
                </c:pt>
                <c:pt idx="4">
                  <c:v>118.01692991680808</c:v>
                </c:pt>
                <c:pt idx="5">
                  <c:v>121.60802973668044</c:v>
                </c:pt>
                <c:pt idx="6">
                  <c:v>108.66070405963994</c:v>
                </c:pt>
                <c:pt idx="7">
                  <c:v>117.90239788428099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6CE-4049-ACFE-B0CA848A9936}"/>
            </c:ext>
          </c:extLst>
        </c:ser>
        <c:ser>
          <c:idx val="2"/>
          <c:order val="2"/>
          <c:tx>
            <c:strRef>
              <c:f>Data!$A$30</c:f>
              <c:strCache>
                <c:ptCount val="1"/>
                <c:pt idx="0">
                  <c:v>Italy</c:v>
                </c:pt>
              </c:strCache>
            </c:strRef>
          </c:tx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Data!$B$27:$I$27</c:f>
              <c:strCach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strCache>
            </c:strRef>
          </c:cat>
          <c:val>
            <c:numRef>
              <c:f>Data!$B$30:$I$30</c:f>
              <c:numCache>
                <c:formatCode>#,##0</c:formatCode>
                <c:ptCount val="8"/>
                <c:pt idx="0">
                  <c:v>100</c:v>
                </c:pt>
                <c:pt idx="1">
                  <c:v>104.61454769900303</c:v>
                </c:pt>
                <c:pt idx="2">
                  <c:v>113.00881900637103</c:v>
                </c:pt>
                <c:pt idx="3">
                  <c:v>120.22094592474031</c:v>
                </c:pt>
                <c:pt idx="4">
                  <c:v>125.61382585862388</c:v>
                </c:pt>
                <c:pt idx="5">
                  <c:v>124.65660274717803</c:v>
                </c:pt>
                <c:pt idx="6">
                  <c:v>108.48005523648119</c:v>
                </c:pt>
                <c:pt idx="7">
                  <c:v>127.46445720741926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6CE-4049-ACFE-B0CA848A99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692032"/>
        <c:axId val="217706496"/>
      </c:lineChart>
      <c:catAx>
        <c:axId val="21769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7706496"/>
        <c:crosses val="autoZero"/>
        <c:auto val="1"/>
        <c:lblAlgn val="ctr"/>
        <c:lblOffset val="100"/>
        <c:noMultiLvlLbl val="0"/>
      </c:catAx>
      <c:valAx>
        <c:axId val="217706496"/>
        <c:scaling>
          <c:orientation val="minMax"/>
          <c:min val="9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769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ysClr val="windowText" lastClr="000000"/>
                </a:solidFill>
              </a:rPr>
              <a:t>PRODUTTIVITA' DEL LAVORO NELL'INDUSTRIA MANIFATTURIERA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(valore aggiunto per occupato a prezzi costanti, indici base 2014=100)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i="1"/>
              <a:t>Fonte: elaborazione Fondazione Edison su dati OCSE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'OECD.Stat export'!$A$18</c:f>
              <c:strCache>
                <c:ptCount val="1"/>
                <c:pt idx="0">
                  <c:v>Canada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'OECD.Stat export'!$B$17:$G$17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strCache>
            </c:strRef>
          </c:cat>
          <c:val>
            <c:numRef>
              <c:f>'OECD.Stat export'!$B$18:$G$18</c:f>
              <c:numCache>
                <c:formatCode>#,##0.0_ ;\-#,##0.0\ </c:formatCode>
                <c:ptCount val="6"/>
                <c:pt idx="0">
                  <c:v>100</c:v>
                </c:pt>
                <c:pt idx="1">
                  <c:v>99.730373947514209</c:v>
                </c:pt>
                <c:pt idx="2">
                  <c:v>99.610206825337386</c:v>
                </c:pt>
                <c:pt idx="3">
                  <c:v>101.5379829860979</c:v>
                </c:pt>
                <c:pt idx="4">
                  <c:v>103.02270396868551</c:v>
                </c:pt>
                <c:pt idx="5">
                  <c:v>100.40053313863309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550-444E-A9D2-8F846A004706}"/>
            </c:ext>
          </c:extLst>
        </c:ser>
        <c:ser>
          <c:idx val="1"/>
          <c:order val="1"/>
          <c:tx>
            <c:strRef>
              <c:f>'OECD.Stat export'!$A$19</c:f>
              <c:strCache>
                <c:ptCount val="1"/>
                <c:pt idx="0">
                  <c:v>Francia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'OECD.Stat export'!$B$17:$G$17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strCache>
            </c:strRef>
          </c:cat>
          <c:val>
            <c:numRef>
              <c:f>'OECD.Stat export'!$B$19:$G$19</c:f>
              <c:numCache>
                <c:formatCode>#,##0.0_ ;\-#,##0.0\ </c:formatCode>
                <c:ptCount val="6"/>
                <c:pt idx="0">
                  <c:v>100</c:v>
                </c:pt>
                <c:pt idx="1">
                  <c:v>102.7581901257518</c:v>
                </c:pt>
                <c:pt idx="2">
                  <c:v>104.23990979310631</c:v>
                </c:pt>
                <c:pt idx="3">
                  <c:v>107.2375932946746</c:v>
                </c:pt>
                <c:pt idx="4">
                  <c:v>106.9676310879039</c:v>
                </c:pt>
                <c:pt idx="5">
                  <c:v>106.6453680451047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550-444E-A9D2-8F846A004706}"/>
            </c:ext>
          </c:extLst>
        </c:ser>
        <c:ser>
          <c:idx val="2"/>
          <c:order val="2"/>
          <c:tx>
            <c:strRef>
              <c:f>'OECD.Stat export'!$A$20</c:f>
              <c:strCache>
                <c:ptCount val="1"/>
                <c:pt idx="0">
                  <c:v>Germania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'OECD.Stat export'!$B$17:$G$17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strCache>
            </c:strRef>
          </c:cat>
          <c:val>
            <c:numRef>
              <c:f>'OECD.Stat export'!$B$20:$G$20</c:f>
              <c:numCache>
                <c:formatCode>#,##0.0_ ;\-#,##0.0\ </c:formatCode>
                <c:ptCount val="6"/>
                <c:pt idx="0">
                  <c:v>100</c:v>
                </c:pt>
                <c:pt idx="1">
                  <c:v>100.7180664330927</c:v>
                </c:pt>
                <c:pt idx="2">
                  <c:v>104.3503738599231</c:v>
                </c:pt>
                <c:pt idx="3">
                  <c:v>107.0656866006487</c:v>
                </c:pt>
                <c:pt idx="4">
                  <c:v>106.11560401535939</c:v>
                </c:pt>
                <c:pt idx="5">
                  <c:v>101.9366845342867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550-444E-A9D2-8F846A004706}"/>
            </c:ext>
          </c:extLst>
        </c:ser>
        <c:ser>
          <c:idx val="3"/>
          <c:order val="3"/>
          <c:tx>
            <c:strRef>
              <c:f>'OECD.Stat export'!$A$21</c:f>
              <c:strCache>
                <c:ptCount val="1"/>
                <c:pt idx="0">
                  <c:v>Italia</c:v>
                </c:pt>
              </c:strCache>
            </c:strRef>
          </c:tx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tx>
                <c:rich>
                  <a:bodyPr/>
                  <a:lstStyle/>
                  <a:p>
                    <a:r>
                      <a:rPr lang="en-US" b="1"/>
                      <a:t>ITALIA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550-444E-A9D2-8F846A004706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'OECD.Stat export'!$B$17:$G$17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strCache>
            </c:strRef>
          </c:cat>
          <c:val>
            <c:numRef>
              <c:f>'OECD.Stat export'!$B$21:$G$21</c:f>
              <c:numCache>
                <c:formatCode>#,##0.0_ ;\-#,##0.0\ </c:formatCode>
                <c:ptCount val="6"/>
                <c:pt idx="0">
                  <c:v>100</c:v>
                </c:pt>
                <c:pt idx="1">
                  <c:v>103.49019438687399</c:v>
                </c:pt>
                <c:pt idx="2">
                  <c:v>105.6470335280909</c:v>
                </c:pt>
                <c:pt idx="3">
                  <c:v>108.62759769702031</c:v>
                </c:pt>
                <c:pt idx="4">
                  <c:v>109.2986395013462</c:v>
                </c:pt>
                <c:pt idx="5">
                  <c:v>108.1831342195792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4550-444E-A9D2-8F846A004706}"/>
            </c:ext>
          </c:extLst>
        </c:ser>
        <c:ser>
          <c:idx val="4"/>
          <c:order val="4"/>
          <c:tx>
            <c:strRef>
              <c:f>'OECD.Stat export'!$A$22</c:f>
              <c:strCache>
                <c:ptCount val="1"/>
                <c:pt idx="0">
                  <c:v>Giappone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strRef>
              <c:f>'OECD.Stat export'!$B$17:$G$17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strCache>
            </c:strRef>
          </c:cat>
          <c:val>
            <c:numRef>
              <c:f>'OECD.Stat export'!$B$22:$G$22</c:f>
              <c:numCache>
                <c:formatCode>#,##0.0_ ;\-#,##0.0\ </c:formatCode>
                <c:ptCount val="6"/>
                <c:pt idx="0">
                  <c:v>100</c:v>
                </c:pt>
                <c:pt idx="1">
                  <c:v>104.8678260601833</c:v>
                </c:pt>
                <c:pt idx="2">
                  <c:v>104.1917001897646</c:v>
                </c:pt>
                <c:pt idx="3">
                  <c:v>108.1735263018785</c:v>
                </c:pt>
                <c:pt idx="4">
                  <c:v>108.600618351039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4550-444E-A9D2-8F846A004706}"/>
            </c:ext>
          </c:extLst>
        </c:ser>
        <c:ser>
          <c:idx val="5"/>
          <c:order val="5"/>
          <c:tx>
            <c:strRef>
              <c:f>'OECD.Stat export'!$A$23</c:f>
              <c:strCache>
                <c:ptCount val="1"/>
                <c:pt idx="0">
                  <c:v>Spagna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'OECD.Stat export'!$B$17:$G$17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strCache>
            </c:strRef>
          </c:cat>
          <c:val>
            <c:numRef>
              <c:f>'OECD.Stat export'!$B$23:$G$23</c:f>
              <c:numCache>
                <c:formatCode>#,##0.0_ ;\-#,##0.0\ </c:formatCode>
                <c:ptCount val="6"/>
                <c:pt idx="0">
                  <c:v>100</c:v>
                </c:pt>
                <c:pt idx="1">
                  <c:v>102.37567043011229</c:v>
                </c:pt>
                <c:pt idx="2">
                  <c:v>101.1824256846306</c:v>
                </c:pt>
                <c:pt idx="3">
                  <c:v>104.07956399594271</c:v>
                </c:pt>
                <c:pt idx="4">
                  <c:v>102.2635526908841</c:v>
                </c:pt>
                <c:pt idx="5">
                  <c:v>101.21670208284741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4550-444E-A9D2-8F846A004706}"/>
            </c:ext>
          </c:extLst>
        </c:ser>
        <c:ser>
          <c:idx val="6"/>
          <c:order val="6"/>
          <c:tx>
            <c:strRef>
              <c:f>'OECD.Stat export'!$A$24</c:f>
              <c:strCache>
                <c:ptCount val="1"/>
                <c:pt idx="0">
                  <c:v>Regno Unito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'OECD.Stat export'!$B$17:$G$17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strCache>
            </c:strRef>
          </c:cat>
          <c:val>
            <c:numRef>
              <c:f>'OECD.Stat export'!$B$24:$G$24</c:f>
              <c:numCache>
                <c:formatCode>#,##0.0_ ;\-#,##0.0\ </c:formatCode>
                <c:ptCount val="6"/>
                <c:pt idx="0">
                  <c:v>100</c:v>
                </c:pt>
                <c:pt idx="1">
                  <c:v>98.5786156425592</c:v>
                </c:pt>
                <c:pt idx="2">
                  <c:v>99.182554573934866</c:v>
                </c:pt>
                <c:pt idx="3">
                  <c:v>100.00532028788621</c:v>
                </c:pt>
                <c:pt idx="4">
                  <c:v>99.633362469557568</c:v>
                </c:pt>
                <c:pt idx="5">
                  <c:v>99.133665495293116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4550-444E-A9D2-8F846A004706}"/>
            </c:ext>
          </c:extLst>
        </c:ser>
        <c:ser>
          <c:idx val="7"/>
          <c:order val="7"/>
          <c:tx>
            <c:strRef>
              <c:f>'OECD.Stat export'!$A$25</c:f>
              <c:strCache>
                <c:ptCount val="1"/>
                <c:pt idx="0">
                  <c:v>Stati Uniti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'OECD.Stat export'!$B$17:$G$17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strCache>
            </c:strRef>
          </c:cat>
          <c:val>
            <c:numRef>
              <c:f>'OECD.Stat export'!$B$25:$G$25</c:f>
              <c:numCache>
                <c:formatCode>#,##0.0_ ;\-#,##0.0\ </c:formatCode>
                <c:ptCount val="6"/>
                <c:pt idx="0">
                  <c:v>100</c:v>
                </c:pt>
                <c:pt idx="1">
                  <c:v>99.241225408421315</c:v>
                </c:pt>
                <c:pt idx="2">
                  <c:v>98.289293650181193</c:v>
                </c:pt>
                <c:pt idx="3">
                  <c:v>100.9293067436715</c:v>
                </c:pt>
                <c:pt idx="4">
                  <c:v>103.87676220659129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4550-444E-A9D2-8F846A004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9002368"/>
        <c:axId val="219003904"/>
      </c:lineChart>
      <c:catAx>
        <c:axId val="21900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9003904"/>
        <c:crosses val="autoZero"/>
        <c:auto val="1"/>
        <c:lblAlgn val="ctr"/>
        <c:lblOffset val="100"/>
        <c:noMultiLvlLbl val="0"/>
      </c:catAx>
      <c:valAx>
        <c:axId val="219003904"/>
        <c:scaling>
          <c:orientation val="minMax"/>
          <c:min val="9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_ ;\-#,##0\ 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9002368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solidFill>
                  <a:sysClr val="windowText" lastClr="000000"/>
                </a:solidFill>
              </a:rPr>
              <a:t>PRODUTTIVITA DEL LAVORO NELL'INDUSTRIA MANIFATTURIERA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ysClr val="windowText" lastClr="000000"/>
                </a:solidFill>
              </a:rPr>
              <a:t>(Indici 2014=100)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i="1">
                <a:solidFill>
                  <a:sysClr val="windowText" lastClr="000000"/>
                </a:solidFill>
              </a:rPr>
              <a:t>Fonte: elaborazione Fondazione Edison su dati Eurostat e OCSE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'OECD.Stat export'!$A$17</c:f>
              <c:strCache>
                <c:ptCount val="1"/>
                <c:pt idx="0">
                  <c:v>ITALIA</c:v>
                </c:pt>
              </c:strCache>
            </c:strRef>
          </c:tx>
          <c:spPr>
            <a:ln w="635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'OECD.Stat export'!$B$16:$I$16</c:f>
              <c:strCach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strCache>
            </c:strRef>
          </c:cat>
          <c:val>
            <c:numRef>
              <c:f>'OECD.Stat export'!$B$17:$I$17</c:f>
              <c:numCache>
                <c:formatCode>0</c:formatCode>
                <c:ptCount val="8"/>
                <c:pt idx="0" formatCode="General">
                  <c:v>100</c:v>
                </c:pt>
                <c:pt idx="1">
                  <c:v>103.49019438687401</c:v>
                </c:pt>
                <c:pt idx="2">
                  <c:v>105.64703352809086</c:v>
                </c:pt>
                <c:pt idx="3">
                  <c:v>108.62759769702028</c:v>
                </c:pt>
                <c:pt idx="4">
                  <c:v>109.3590757050642</c:v>
                </c:pt>
                <c:pt idx="5">
                  <c:v>108.20042743106126</c:v>
                </c:pt>
                <c:pt idx="6">
                  <c:v>96.872899925230413</c:v>
                </c:pt>
                <c:pt idx="7">
                  <c:v>109.8574348059381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AF5-41C5-8D19-3EC5F9599054}"/>
            </c:ext>
          </c:extLst>
        </c:ser>
        <c:ser>
          <c:idx val="2"/>
          <c:order val="1"/>
          <c:tx>
            <c:strRef>
              <c:f>'OECD.Stat export'!$A$19</c:f>
              <c:strCache>
                <c:ptCount val="1"/>
                <c:pt idx="0">
                  <c:v>GERMANIA</c:v>
                </c:pt>
              </c:strCache>
            </c:strRef>
          </c:tx>
          <c:spPr>
            <a:ln w="635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'OECD.Stat export'!$B$16:$I$16</c:f>
              <c:strCach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strCache>
            </c:strRef>
          </c:cat>
          <c:val>
            <c:numRef>
              <c:f>'OECD.Stat export'!$B$19:$I$19</c:f>
              <c:numCache>
                <c:formatCode>0</c:formatCode>
                <c:ptCount val="8"/>
                <c:pt idx="0" formatCode="General">
                  <c:v>100</c:v>
                </c:pt>
                <c:pt idx="1">
                  <c:v>100.71806643309273</c:v>
                </c:pt>
                <c:pt idx="2">
                  <c:v>104.3503738599231</c:v>
                </c:pt>
                <c:pt idx="3">
                  <c:v>107.21505350753033</c:v>
                </c:pt>
                <c:pt idx="4">
                  <c:v>106.72298733652615</c:v>
                </c:pt>
                <c:pt idx="5">
                  <c:v>104.26361733185898</c:v>
                </c:pt>
                <c:pt idx="6">
                  <c:v>96.14089260963361</c:v>
                </c:pt>
                <c:pt idx="7">
                  <c:v>102.05697111384704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AF5-41C5-8D19-3EC5F9599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6343936"/>
        <c:axId val="136345472"/>
      </c:lineChart>
      <c:catAx>
        <c:axId val="13634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6345472"/>
        <c:crosses val="autoZero"/>
        <c:auto val="1"/>
        <c:lblAlgn val="ctr"/>
        <c:lblOffset val="100"/>
        <c:noMultiLvlLbl val="0"/>
      </c:catAx>
      <c:valAx>
        <c:axId val="136345472"/>
        <c:scaling>
          <c:orientation val="minMax"/>
          <c:max val="111"/>
          <c:min val="9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634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solidFill>
                  <a:sysClr val="windowText" lastClr="000000"/>
                </a:solidFill>
              </a:rPr>
              <a:t>BILANCIA COMMERCIALE ESCLUSI I COMBUSTIBILI FOSSILI, ANNO</a:t>
            </a:r>
            <a:r>
              <a:rPr lang="en-US" sz="2000" b="1" baseline="0">
                <a:solidFill>
                  <a:sysClr val="windowText" lastClr="000000"/>
                </a:solidFill>
              </a:rPr>
              <a:t> 2019</a:t>
            </a:r>
            <a:r>
              <a:rPr lang="en-US" sz="2000" b="1">
                <a:solidFill>
                  <a:sysClr val="windowText" lastClr="000000"/>
                </a:solidFill>
              </a:rPr>
              <a:t>:</a:t>
            </a:r>
            <a:r>
              <a:rPr lang="en-US" sz="2000" b="1" baseline="0">
                <a:solidFill>
                  <a:sysClr val="windowText" lastClr="000000"/>
                </a:solidFill>
              </a:rPr>
              <a:t> PRIMI 15 PAESI AL MONDO PER SURPLUS CON L'ESTERO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>
                <a:solidFill>
                  <a:sysClr val="windowText" lastClr="000000"/>
                </a:solidFill>
              </a:rPr>
              <a:t>(miliardi di dollari)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i="1" baseline="0">
                <a:solidFill>
                  <a:sysClr val="windowText" lastClr="000000"/>
                </a:solidFill>
              </a:rPr>
              <a:t>Fonte: elaborazione Fondazione Edison su dati ITC e ONU</a:t>
            </a:r>
            <a:endParaRPr lang="en-US" i="1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Foglio1!$B$2</c:f>
              <c:strCache>
                <c:ptCount val="1"/>
                <c:pt idx="0">
                  <c:v>Bilancia commerciale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6DA2-47AA-BD05-DAEB6B036F39}"/>
              </c:ext>
            </c:extLst>
          </c:dPt>
          <c:dPt>
            <c:idx val="5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DA2-47AA-BD05-DAEB6B036F3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Foglio1!$A$3:$A$17</c:f>
              <c:strCache>
                <c:ptCount val="15"/>
                <c:pt idx="0">
                  <c:v>China</c:v>
                </c:pt>
                <c:pt idx="1">
                  <c:v>Germany</c:v>
                </c:pt>
                <c:pt idx="2">
                  <c:v>Japan</c:v>
                </c:pt>
                <c:pt idx="3">
                  <c:v>Korea, Republic of</c:v>
                </c:pt>
                <c:pt idx="4">
                  <c:v>Taipei, Chinese</c:v>
                </c:pt>
                <c:pt idx="5">
                  <c:v>Italy</c:v>
                </c:pt>
                <c:pt idx="6">
                  <c:v>Netherlands</c:v>
                </c:pt>
                <c:pt idx="7">
                  <c:v>Viet Nam</c:v>
                </c:pt>
                <c:pt idx="8">
                  <c:v>Singapore</c:v>
                </c:pt>
                <c:pt idx="9">
                  <c:v>Ireland</c:v>
                </c:pt>
                <c:pt idx="10">
                  <c:v>Switzerland</c:v>
                </c:pt>
                <c:pt idx="11">
                  <c:v>Malaysia</c:v>
                </c:pt>
                <c:pt idx="12">
                  <c:v>Brazil</c:v>
                </c:pt>
                <c:pt idx="13">
                  <c:v>Belgium</c:v>
                </c:pt>
                <c:pt idx="14">
                  <c:v>South Africa</c:v>
                </c:pt>
              </c:strCache>
            </c:strRef>
          </c:cat>
          <c:val>
            <c:numRef>
              <c:f>Foglio1!$B$3:$B$17</c:f>
              <c:numCache>
                <c:formatCode>#,##0</c:formatCode>
                <c:ptCount val="15"/>
                <c:pt idx="0">
                  <c:v>906.044488</c:v>
                </c:pt>
                <c:pt idx="1">
                  <c:v>289.801737</c:v>
                </c:pt>
                <c:pt idx="2">
                  <c:v>129.35872599999999</c:v>
                </c:pt>
                <c:pt idx="3">
                  <c:v>126.95253099999999</c:v>
                </c:pt>
                <c:pt idx="4">
                  <c:v>104.56614</c:v>
                </c:pt>
                <c:pt idx="5">
                  <c:v>104.52781400000001</c:v>
                </c:pt>
                <c:pt idx="6">
                  <c:v>84.10051</c:v>
                </c:pt>
                <c:pt idx="7">
                  <c:v>83.853616000000002</c:v>
                </c:pt>
                <c:pt idx="8">
                  <c:v>80.324512999999996</c:v>
                </c:pt>
                <c:pt idx="9">
                  <c:v>76.590772000000001</c:v>
                </c:pt>
                <c:pt idx="10">
                  <c:v>63.502364999999998</c:v>
                </c:pt>
                <c:pt idx="11">
                  <c:v>53.560561</c:v>
                </c:pt>
                <c:pt idx="12">
                  <c:v>53.473061999999999</c:v>
                </c:pt>
                <c:pt idx="13">
                  <c:v>50.209311</c:v>
                </c:pt>
                <c:pt idx="14">
                  <c:v>35.269001000000003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DA2-47AA-BD05-DAEB6B036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083136"/>
        <c:axId val="219084672"/>
      </c:barChart>
      <c:catAx>
        <c:axId val="21908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9084672"/>
        <c:crosses val="autoZero"/>
        <c:auto val="1"/>
        <c:lblAlgn val="ctr"/>
        <c:lblOffset val="100"/>
        <c:noMultiLvlLbl val="0"/>
      </c:catAx>
      <c:valAx>
        <c:axId val="219084672"/>
        <c:scaling>
          <c:orientation val="minMax"/>
          <c:max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9083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ysClr val="windowText" lastClr="000000"/>
                </a:solidFill>
              </a:rPr>
              <a:t>INDICE DI DIFFERENZIAZIONE DEI PRODOTTI ESPORTATI: ANNO 2021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 err="1">
                <a:solidFill>
                  <a:sysClr val="windowText" lastClr="000000"/>
                </a:solidFill>
              </a:rPr>
              <a:t>Paesi</a:t>
            </a:r>
            <a:r>
              <a:rPr lang="en-US" sz="1800" b="1" dirty="0">
                <a:solidFill>
                  <a:sysClr val="windowText" lastClr="000000"/>
                </a:solidFill>
              </a:rPr>
              <a:t> del G20 e </a:t>
            </a:r>
            <a:r>
              <a:rPr lang="en-US" sz="1800" b="1" dirty="0" err="1">
                <a:solidFill>
                  <a:sysClr val="windowText" lastClr="000000"/>
                </a:solidFill>
              </a:rPr>
              <a:t>Spagna</a:t>
            </a:r>
            <a:endParaRPr lang="en-US" sz="1800" b="1" dirty="0">
              <a:solidFill>
                <a:sysClr val="windowText" lastClr="000000"/>
              </a:solidFill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i="1" dirty="0">
                <a:solidFill>
                  <a:sysClr val="windowText" lastClr="000000"/>
                </a:solidFill>
              </a:rPr>
              <a:t>Fonte: </a:t>
            </a:r>
            <a:r>
              <a:rPr lang="en-US" i="1" dirty="0" err="1">
                <a:solidFill>
                  <a:sysClr val="windowText" lastClr="000000"/>
                </a:solidFill>
              </a:rPr>
              <a:t>elaborazione</a:t>
            </a:r>
            <a:r>
              <a:rPr lang="en-US" i="1" dirty="0">
                <a:solidFill>
                  <a:sysClr val="windowText" lastClr="000000"/>
                </a:solidFill>
              </a:rPr>
              <a:t> Fondazione Edison </a:t>
            </a:r>
            <a:r>
              <a:rPr lang="en-US" i="1" dirty="0" err="1">
                <a:solidFill>
                  <a:sysClr val="windowText" lastClr="000000"/>
                </a:solidFill>
              </a:rPr>
              <a:t>su</a:t>
            </a:r>
            <a:r>
              <a:rPr lang="en-US" i="1" dirty="0">
                <a:solidFill>
                  <a:sysClr val="windowText" lastClr="000000"/>
                </a:solidFill>
              </a:rPr>
              <a:t> </a:t>
            </a:r>
            <a:r>
              <a:rPr lang="en-US" i="1" dirty="0" err="1">
                <a:solidFill>
                  <a:sysClr val="windowText" lastClr="000000"/>
                </a:solidFill>
              </a:rPr>
              <a:t>dati</a:t>
            </a:r>
            <a:r>
              <a:rPr lang="en-US" i="1" dirty="0">
                <a:solidFill>
                  <a:sysClr val="windowText" lastClr="000000"/>
                </a:solidFill>
              </a:rPr>
              <a:t> UNCTAD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'G20 + ES'!$H$2</c:f>
              <c:strCache>
                <c:ptCount val="1"/>
                <c:pt idx="0">
                  <c:v>Indice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648-4344-A00D-A5500F7E00A1}"/>
              </c:ext>
            </c:extLst>
          </c:dPt>
          <c:dLbls>
            <c:numFmt formatCode="#,##0.0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'G20 + ES'!$G$3:$G$18</c:f>
              <c:strCache>
                <c:ptCount val="16"/>
                <c:pt idx="0">
                  <c:v>ITALIA</c:v>
                </c:pt>
                <c:pt idx="1">
                  <c:v>TURCHIA</c:v>
                </c:pt>
                <c:pt idx="2">
                  <c:v>GERMANIA</c:v>
                </c:pt>
                <c:pt idx="3">
                  <c:v>FRANCIA</c:v>
                </c:pt>
                <c:pt idx="4">
                  <c:v>CINA</c:v>
                </c:pt>
                <c:pt idx="5">
                  <c:v>SPAGNA</c:v>
                </c:pt>
                <c:pt idx="6">
                  <c:v>STAI UNITI</c:v>
                </c:pt>
                <c:pt idx="7">
                  <c:v>REGNO UNITO</c:v>
                </c:pt>
                <c:pt idx="8">
                  <c:v>INDIA</c:v>
                </c:pt>
                <c:pt idx="9">
                  <c:v>INDONESIA</c:v>
                </c:pt>
                <c:pt idx="10">
                  <c:v>MESSICO</c:v>
                </c:pt>
                <c:pt idx="11">
                  <c:v>SUD AFRICA</c:v>
                </c:pt>
                <c:pt idx="12">
                  <c:v>GIAPPONE</c:v>
                </c:pt>
                <c:pt idx="13">
                  <c:v>CANADA</c:v>
                </c:pt>
                <c:pt idx="14">
                  <c:v>BRASILE</c:v>
                </c:pt>
                <c:pt idx="15">
                  <c:v>COREA DEL SUD</c:v>
                </c:pt>
              </c:strCache>
            </c:strRef>
          </c:cat>
          <c:val>
            <c:numRef>
              <c:f>'G20 + ES'!$H$3:$H$18</c:f>
              <c:numCache>
                <c:formatCode>0.00</c:formatCode>
                <c:ptCount val="16"/>
                <c:pt idx="0">
                  <c:v>0.94352762160000003</c:v>
                </c:pt>
                <c:pt idx="1">
                  <c:v>0.92774919410000001</c:v>
                </c:pt>
                <c:pt idx="2">
                  <c:v>0.90933265740000002</c:v>
                </c:pt>
                <c:pt idx="3">
                  <c:v>0.90683110749999996</c:v>
                </c:pt>
                <c:pt idx="4">
                  <c:v>0.90508910369999995</c:v>
                </c:pt>
                <c:pt idx="5">
                  <c:v>0.90137707720000004</c:v>
                </c:pt>
                <c:pt idx="6">
                  <c:v>0.89940302620000001</c:v>
                </c:pt>
                <c:pt idx="7">
                  <c:v>0.89538940160000002</c:v>
                </c:pt>
                <c:pt idx="8">
                  <c:v>0.8750482826</c:v>
                </c:pt>
                <c:pt idx="9">
                  <c:v>0.87389080089999993</c:v>
                </c:pt>
                <c:pt idx="10">
                  <c:v>0.86211325589999999</c:v>
                </c:pt>
                <c:pt idx="11">
                  <c:v>0.86120276949999996</c:v>
                </c:pt>
                <c:pt idx="12">
                  <c:v>0.85836684210000003</c:v>
                </c:pt>
                <c:pt idx="13">
                  <c:v>0.84891279870000003</c:v>
                </c:pt>
                <c:pt idx="14">
                  <c:v>0.83471819979999995</c:v>
                </c:pt>
                <c:pt idx="15">
                  <c:v>0.82845371449999994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648-4344-A00D-A5500F7E0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526656"/>
        <c:axId val="219528192"/>
      </c:barChart>
      <c:catAx>
        <c:axId val="21952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9528192"/>
        <c:crosses val="autoZero"/>
        <c:auto val="1"/>
        <c:lblAlgn val="ctr"/>
        <c:lblOffset val="100"/>
        <c:noMultiLvlLbl val="0"/>
      </c:catAx>
      <c:valAx>
        <c:axId val="219528192"/>
        <c:scaling>
          <c:orientation val="minMax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952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2000" b="1">
                <a:solidFill>
                  <a:sysClr val="windowText" lastClr="000000"/>
                </a:solidFill>
              </a:rPr>
              <a:t>INFLAZIONE NEI PRINCIPALI</a:t>
            </a:r>
            <a:r>
              <a:rPr lang="it-IT" sz="2000" b="1" baseline="0">
                <a:solidFill>
                  <a:sysClr val="windowText" lastClr="000000"/>
                </a:solidFill>
              </a:rPr>
              <a:t> PAESI DELL'EUROZONA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800" b="1">
                <a:solidFill>
                  <a:sysClr val="windowText" lastClr="000000"/>
                </a:solidFill>
              </a:rPr>
              <a:t>Settembre 2022 - Variazione % tendenziale su settembre 2021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600" i="1">
                <a:solidFill>
                  <a:sysClr val="windowText" lastClr="000000"/>
                </a:solidFill>
              </a:rPr>
              <a:t>Fonte: Eurostat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Data!$B$10</c:f>
              <c:strCache>
                <c:ptCount val="1"/>
                <c:pt idx="0">
                  <c:v>Settembre 2022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4B3-4FE0-B8B7-EC6CED63D195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Data!$A$11:$A$20</c:f>
              <c:strCache>
                <c:ptCount val="10"/>
                <c:pt idx="0">
                  <c:v>PAESI BASSI</c:v>
                </c:pt>
                <c:pt idx="1">
                  <c:v>GRECIA</c:v>
                </c:pt>
                <c:pt idx="2">
                  <c:v>BELGIO</c:v>
                </c:pt>
                <c:pt idx="3">
                  <c:v>AUSTRIA</c:v>
                </c:pt>
                <c:pt idx="4">
                  <c:v>GERMANIA</c:v>
                </c:pt>
                <c:pt idx="5">
                  <c:v>PORTOGALLO</c:v>
                </c:pt>
                <c:pt idx="6">
                  <c:v>ITALIA</c:v>
                </c:pt>
                <c:pt idx="7">
                  <c:v>SPAGNA</c:v>
                </c:pt>
                <c:pt idx="8">
                  <c:v>FINLANDIA</c:v>
                </c:pt>
                <c:pt idx="9">
                  <c:v>FRANCIA</c:v>
                </c:pt>
              </c:strCache>
            </c:strRef>
          </c:cat>
          <c:val>
            <c:numRef>
              <c:f>Data!$B$11:$B$20</c:f>
              <c:numCache>
                <c:formatCode>#,##0.0</c:formatCode>
                <c:ptCount val="10"/>
                <c:pt idx="0">
                  <c:v>17.100000000000001</c:v>
                </c:pt>
                <c:pt idx="1">
                  <c:v>12.1</c:v>
                </c:pt>
                <c:pt idx="2">
                  <c:v>12.1</c:v>
                </c:pt>
                <c:pt idx="3">
                  <c:v>10.9</c:v>
                </c:pt>
                <c:pt idx="4">
                  <c:v>10.9</c:v>
                </c:pt>
                <c:pt idx="5">
                  <c:v>9.8000000000000007</c:v>
                </c:pt>
                <c:pt idx="6">
                  <c:v>9.4</c:v>
                </c:pt>
                <c:pt idx="7">
                  <c:v>9</c:v>
                </c:pt>
                <c:pt idx="8">
                  <c:v>8.4</c:v>
                </c:pt>
                <c:pt idx="9">
                  <c:v>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4B3-4FE0-B8B7-EC6CED63D1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869952"/>
        <c:axId val="219871488"/>
      </c:barChart>
      <c:catAx>
        <c:axId val="21986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9871488"/>
        <c:crosses val="autoZero"/>
        <c:auto val="1"/>
        <c:lblAlgn val="ctr"/>
        <c:lblOffset val="100"/>
        <c:noMultiLvlLbl val="0"/>
      </c:catAx>
      <c:valAx>
        <c:axId val="21987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986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ysClr val="windowText" lastClr="000000"/>
                </a:solidFill>
              </a:rPr>
              <a:t>IMPORTAZIONI ITALIANE DI GAS NATURALE: </a:t>
            </a:r>
          </a:p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ysClr val="windowText" lastClr="000000"/>
                </a:solidFill>
              </a:rPr>
              <a:t>PRINCIPALI PAESI DI PROVENIENZA, ANNO 2021 </a:t>
            </a:r>
          </a:p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ysClr val="windowText" lastClr="000000"/>
                </a:solidFill>
              </a:rPr>
              <a:t>(milioni di metri cubi) </a:t>
            </a:r>
          </a:p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ysClr val="windowText" lastClr="000000"/>
                </a:solidFill>
              </a:rPr>
              <a:t>Fonte: elaborazione Fondazione Edison su dati MITE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Foglio2!$B$1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EB1-47D2-8803-10427D32F0F3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EB1-47D2-8803-10427D32F0F3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D985-40A6-B048-A58B3BB5070A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Foglio2!$A$2:$A$14</c:f>
              <c:strCache>
                <c:ptCount val="13"/>
                <c:pt idx="0">
                  <c:v>RUSSIA</c:v>
                </c:pt>
                <c:pt idx="1">
                  <c:v>ALGERIA</c:v>
                </c:pt>
                <c:pt idx="2">
                  <c:v>AZERBAIJAN</c:v>
                </c:pt>
                <c:pt idx="3">
                  <c:v>QATAR</c:v>
                </c:pt>
                <c:pt idx="4">
                  <c:v>LIBIA</c:v>
                </c:pt>
                <c:pt idx="5">
                  <c:v>NORVEGIA</c:v>
                </c:pt>
                <c:pt idx="6">
                  <c:v>STATI UNITI</c:v>
                </c:pt>
                <c:pt idx="7">
                  <c:v>NIGERIA</c:v>
                </c:pt>
                <c:pt idx="8">
                  <c:v>PAESI BASSI</c:v>
                </c:pt>
                <c:pt idx="9">
                  <c:v>EGITTO</c:v>
                </c:pt>
                <c:pt idx="10">
                  <c:v>SPAGNA</c:v>
                </c:pt>
                <c:pt idx="11">
                  <c:v>FRANCIA</c:v>
                </c:pt>
                <c:pt idx="12">
                  <c:v>CROAZIA</c:v>
                </c:pt>
              </c:strCache>
            </c:strRef>
          </c:cat>
          <c:val>
            <c:numRef>
              <c:f>Foglio2!$B$2:$B$14</c:f>
              <c:numCache>
                <c:formatCode>_-* #,##0_-;\-* #,##0_-;_-* "-"??_-;_-@_-</c:formatCode>
                <c:ptCount val="13"/>
                <c:pt idx="0">
                  <c:v>28988</c:v>
                </c:pt>
                <c:pt idx="1">
                  <c:v>22584</c:v>
                </c:pt>
                <c:pt idx="2">
                  <c:v>7214</c:v>
                </c:pt>
                <c:pt idx="3">
                  <c:v>6877</c:v>
                </c:pt>
                <c:pt idx="4">
                  <c:v>3231</c:v>
                </c:pt>
                <c:pt idx="5">
                  <c:v>1937</c:v>
                </c:pt>
                <c:pt idx="6">
                  <c:v>806</c:v>
                </c:pt>
                <c:pt idx="7">
                  <c:v>456</c:v>
                </c:pt>
                <c:pt idx="8">
                  <c:v>312</c:v>
                </c:pt>
                <c:pt idx="9">
                  <c:v>184</c:v>
                </c:pt>
                <c:pt idx="10">
                  <c:v>88</c:v>
                </c:pt>
                <c:pt idx="11">
                  <c:v>32</c:v>
                </c:pt>
                <c:pt idx="12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EB1-47D2-8803-10427D32F0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6387200"/>
        <c:axId val="136393088"/>
      </c:barChart>
      <c:catAx>
        <c:axId val="13638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6393088"/>
        <c:crosses val="autoZero"/>
        <c:auto val="1"/>
        <c:lblAlgn val="ctr"/>
        <c:lblOffset val="100"/>
        <c:noMultiLvlLbl val="0"/>
      </c:catAx>
      <c:valAx>
        <c:axId val="136393088"/>
        <c:scaling>
          <c:orientation val="minMax"/>
          <c:max val="3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6387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1BE21-8221-43E2-ACB6-2ED45959B210}" type="datetimeFigureOut">
              <a:rPr lang="it-IT" smtClean="0"/>
              <a:t>24/10/2022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6B06C1-34CB-4389-BE27-6A195DC551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1872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51F065C-D101-43D1-950B-67BB1B5164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E312DF88-A958-4896-8189-3A7BE2EF25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0526DE29-9A6F-487A-80C5-70D53FE09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58D0B-CEA8-4BF7-9DCF-A14C03B42E2F}" type="datetime1">
              <a:rPr lang="it-IT" smtClean="0"/>
              <a:t>24/10/2022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ECC4C549-7185-4E87-9328-A98F10D26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5832187C-2E23-42A7-B10A-482666148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2915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81FD063-87DF-46C6-B4D9-6584ED91C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23E9C9CF-8E09-4AEB-B200-04266EF39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202C64AF-FBDB-45E2-AD71-225AD2E2D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9BB11-2265-4CB7-BFD4-A6BBE25C7E8A}" type="datetime1">
              <a:rPr lang="it-IT" smtClean="0"/>
              <a:t>24/10/2022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4B063B96-E0DB-4454-BBFC-96513CFAF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A7D0DC1D-A21C-4D1E-89DD-EE183871B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4481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C1A934F-9696-41CC-9E51-9EA0C9973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B088E410-E12E-40D6-8067-F43B92086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E96B5627-7A19-411D-987F-3C3D4367F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F024-E91B-4F9B-BA36-C2D04FF2652E}" type="datetime1">
              <a:rPr lang="it-IT" smtClean="0"/>
              <a:t>24/10/2022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98A5B051-3652-4050-AAF2-B9055E5BC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41FB9D6B-B6B7-46D1-BA71-C8EFE19E4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4209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0B46152-9ACA-44A6-AB5F-44B030E0C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975A7FE1-12CF-4653-9436-C3F9BFC4AD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D38E5B2D-67EE-473B-B697-5FFF88421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6A7EA050-CB25-4902-8FAD-EED2BA4DA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0A4A5-88D5-4468-9A80-D8C61D5B7300}" type="datetime1">
              <a:rPr lang="it-IT" smtClean="0"/>
              <a:t>24/10/2022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8817DE5E-17A9-4F70-AFFA-274038614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AA6D3E8E-023E-432B-95D3-26867467B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6322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EC9CA1F-B663-4A6A-B784-21A4F115E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DA6F0359-F366-4353-94EC-BBE72C01D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C5B6D98E-D142-4367-8B32-EFE2C2C4C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F311E400-E950-48E8-B7E2-41DD9AA9BE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E80919DF-2C1D-4EF9-B8FC-573E000BF0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F4401FCB-7C90-46A6-8885-7F9F1FA7B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A8273-19A1-483D-B914-919E578D5B6B}" type="datetime1">
              <a:rPr lang="it-IT" smtClean="0"/>
              <a:t>24/10/2022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64AC01C7-E246-4E87-9664-E2BFF61EA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CA98A21E-334A-440A-BD5B-AEAFE7CEF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510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3D0AD42-9012-48DC-B35D-CC3DDB197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B2B2A768-6EB2-4755-BCBC-1C392A8CD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CF2C1-176E-4CA9-A809-E6B22A6C6905}" type="datetime1">
              <a:rPr lang="it-IT" smtClean="0"/>
              <a:t>24/10/2022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C0D25E22-DAFC-43E9-B347-69AFA463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E8C0E5A2-7381-46DF-86AE-A41D35872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7696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D9F9D12C-9909-4D44-87A3-43671FBD4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CB87-F49F-418C-8F21-EB3551F5C067}" type="datetime1">
              <a:rPr lang="it-IT" smtClean="0"/>
              <a:t>24/10/2022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1BE98D66-6D6B-48CC-9F7D-536C5C43F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98ECBB3B-DA5E-47D0-B0E7-4E3CCE1B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1044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E142EFD-0AD0-4FCB-8A6C-F13779B71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5FE4F55D-B1E1-4305-9014-6EA0260A0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4BB67741-BD07-4586-93BD-465261BE4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0530E423-3886-446A-8232-9176EE6DF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BF78-D538-420F-8FE2-7B86FBA43D62}" type="datetime1">
              <a:rPr lang="it-IT" smtClean="0"/>
              <a:t>24/10/2022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50D9959E-BAF4-4CA9-95C6-5D8C2EB8A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71819E1E-D923-4213-9C6B-FC6E732AF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7264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B3DBB5B-A4D5-4FAB-8AE2-DAF0ACB93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5985ADC9-00CE-4A29-B038-875C4A492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B59C32C1-43EB-4D1F-B7DF-7A6D2C742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5C04044B-7E5C-4294-A11F-297556DAB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7DA10-593E-408D-8612-992B12A35B07}" type="datetime1">
              <a:rPr lang="it-IT" smtClean="0"/>
              <a:t>24/10/2022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F729E775-A1BA-48F2-BFC3-E7D36569A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7F1CCD08-380E-4DF5-B4B4-542176874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427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684C3843-0CA3-427A-8D6C-5BE77F355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4E0832F2-5931-4A16-ABB8-81E5AF64E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B6DCB658-1A97-4FB8-A85B-7B6BB3F72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98E51-905C-4C54-8610-7E990F8BCDFA}" type="datetime1">
              <a:rPr lang="it-IT" smtClean="0"/>
              <a:t>24/10/2022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4E037744-EC4D-4A55-851C-14C8F6570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F1918FFF-984B-412F-A55A-95140AE7C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1042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7AB121B3-C485-402A-9F5C-24248ACCC0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C3B4E276-E411-4619-A645-8D99EFB8B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55441091-CA0C-45D6-A5A8-623893A88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15D5-EC54-4765-96DB-D006E3E46515}" type="datetime1">
              <a:rPr lang="it-IT" smtClean="0"/>
              <a:t>24/10/2022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9C5D2929-E2E6-49C6-AD8C-D28724CFD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300CD84E-7084-4E1F-A375-2581FD36E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3697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6300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1762827B-CDA2-493A-A4D2-687636390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9DFE184A-6921-4478-9AE5-DEDAFD46C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F7E24A27-B262-4CC7-A970-1036495578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CD81C-9689-476D-B14D-8005A4C0044B}" type="datetime1">
              <a:rPr lang="it-IT" smtClean="0"/>
              <a:t>24/10/2022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A961B7E2-6805-4C46-98E0-36769F282E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DCBC4ED8-D4E0-4787-B651-7676882372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78B09-5332-4AD3-B110-878EF8A71B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14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Excel_Worksheet1.xlsx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_Worksheet11.xlsx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13.xlsx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E82154D3-0EEF-6F46-0C74-898E2D82E6D8}"/>
              </a:ext>
            </a:extLst>
          </p:cNvPr>
          <p:cNvSpPr txBox="1"/>
          <p:nvPr/>
        </p:nvSpPr>
        <p:spPr>
          <a:xfrm>
            <a:off x="2001471" y="2319268"/>
            <a:ext cx="88155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chemeClr val="accent1">
                    <a:lumMod val="75000"/>
                  </a:schemeClr>
                </a:solidFill>
              </a:rPr>
              <a:t>Marco Fortis</a:t>
            </a:r>
          </a:p>
          <a:p>
            <a:endParaRPr lang="it-IT" sz="36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3600" b="1" i="1" dirty="0">
                <a:solidFill>
                  <a:schemeClr val="accent1">
                    <a:lumMod val="75000"/>
                  </a:schemeClr>
                </a:solidFill>
              </a:rPr>
              <a:t>Vice </a:t>
            </a:r>
            <a:r>
              <a:rPr lang="it-IT" sz="3600" b="1" i="1" dirty="0" smtClean="0">
                <a:solidFill>
                  <a:schemeClr val="accent1">
                    <a:lumMod val="75000"/>
                  </a:schemeClr>
                </a:solidFill>
              </a:rPr>
              <a:t>Presidente</a:t>
            </a:r>
            <a:br>
              <a:rPr lang="it-IT" sz="3600" b="1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sz="3600" b="1" i="1" dirty="0" smtClean="0">
                <a:solidFill>
                  <a:schemeClr val="accent1">
                    <a:lumMod val="75000"/>
                  </a:schemeClr>
                </a:solidFill>
              </a:rPr>
              <a:t>Fondazione </a:t>
            </a:r>
            <a:r>
              <a:rPr lang="it-IT" sz="3600" b="1" i="1" dirty="0">
                <a:solidFill>
                  <a:schemeClr val="accent1">
                    <a:lumMod val="75000"/>
                  </a:schemeClr>
                </a:solidFill>
              </a:rPr>
              <a:t>Edison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="" xmlns:a16="http://schemas.microsoft.com/office/drawing/2014/main" id="{775C1D1F-D945-EDD5-6076-7F1F31755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471" y="5374407"/>
            <a:ext cx="9931449" cy="145733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358" y="1860633"/>
            <a:ext cx="3136733" cy="313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2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EB9FDB8F-F182-4B03-89AB-4E863D499C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74481"/>
            <a:ext cx="9144000" cy="3385269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t-IT" sz="4400" b="1" dirty="0">
                <a:solidFill>
                  <a:srgbClr val="FF0000"/>
                </a:solidFill>
              </a:rPr>
              <a:t>L’ECONOMIA ITALIANA </a:t>
            </a:r>
            <a:br>
              <a:rPr lang="it-IT" sz="4400" b="1" dirty="0">
                <a:solidFill>
                  <a:srgbClr val="FF0000"/>
                </a:solidFill>
              </a:rPr>
            </a:br>
            <a:r>
              <a:rPr lang="it-IT" sz="4400" b="1" dirty="0">
                <a:solidFill>
                  <a:srgbClr val="FF0000"/>
                </a:solidFill>
              </a:rPr>
              <a:t>NELLA MORSA DELLE «3P» </a:t>
            </a:r>
            <a:br>
              <a:rPr lang="it-IT" sz="4400" b="1" dirty="0">
                <a:solidFill>
                  <a:srgbClr val="FF0000"/>
                </a:solidFill>
              </a:rPr>
            </a:br>
            <a:r>
              <a:rPr lang="it-IT" sz="4400" b="1" dirty="0">
                <a:solidFill>
                  <a:srgbClr val="FF0000"/>
                </a:solidFill>
              </a:rPr>
              <a:t>(PANDEMIA, PUTIN E PREZZI)</a:t>
            </a:r>
            <a:br>
              <a:rPr lang="it-IT" sz="4400" b="1" dirty="0">
                <a:solidFill>
                  <a:srgbClr val="FF0000"/>
                </a:solidFill>
              </a:rPr>
            </a:br>
            <a:r>
              <a:rPr lang="it-IT" sz="4400" dirty="0">
                <a:solidFill>
                  <a:srgbClr val="FF0000"/>
                </a:solidFill>
              </a:rPr>
              <a:t/>
            </a:r>
            <a:br>
              <a:rPr lang="it-IT" sz="4400" dirty="0">
                <a:solidFill>
                  <a:srgbClr val="FF0000"/>
                </a:solidFill>
              </a:rPr>
            </a:br>
            <a:r>
              <a:rPr lang="it-IT" sz="3200" b="1" i="1" dirty="0"/>
              <a:t>Intervento di Marco Fortis</a:t>
            </a:r>
            <a:r>
              <a:rPr lang="it-IT" i="1" dirty="0"/>
              <a:t/>
            </a:r>
            <a:br>
              <a:rPr lang="it-IT" i="1" dirty="0"/>
            </a:br>
            <a:r>
              <a:rPr lang="it-IT" sz="2400" i="1" dirty="0"/>
              <a:t>(Università Cattolica e Fondazione Edison)</a:t>
            </a:r>
            <a:endParaRPr lang="it-IT" sz="24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F501C2EF-930D-410C-935F-F41B85C38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27757"/>
            <a:ext cx="9144000" cy="1655762"/>
          </a:xfrm>
        </p:spPr>
        <p:txBody>
          <a:bodyPr/>
          <a:lstStyle/>
          <a:p>
            <a:r>
              <a:rPr lang="it-IT" b="1" dirty="0"/>
              <a:t>ASSEMBLEA ANIMA 2022</a:t>
            </a:r>
          </a:p>
          <a:p>
            <a:r>
              <a:rPr lang="it-IT" i="1" dirty="0"/>
              <a:t>Milano, 21 ottobre 2022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7DE250CA-31EE-49FA-879A-8EF11A2AE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7303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F6907A4-48A4-4552-AFA0-0D1FF30C2E4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/>
              <a:t>DATI SINTETICI ECONOMIA ITALIANA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FEA59CE0-FE12-4811-9A27-D705748D4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77500" lnSpcReduction="20000"/>
          </a:bodyPr>
          <a:lstStyle/>
          <a:p>
            <a:r>
              <a:rPr lang="it-IT" dirty="0"/>
              <a:t>Crescita del PIL nel 2021: </a:t>
            </a:r>
            <a:r>
              <a:rPr lang="it-IT" b="1" dirty="0"/>
              <a:t>+6,7%</a:t>
            </a:r>
          </a:p>
          <a:p>
            <a:r>
              <a:rPr lang="it-IT" dirty="0"/>
              <a:t>Crescita del PIL nel 2° trimestre 2022: </a:t>
            </a:r>
            <a:r>
              <a:rPr lang="it-IT" b="1" dirty="0"/>
              <a:t>+1,1%</a:t>
            </a:r>
          </a:p>
          <a:p>
            <a:r>
              <a:rPr lang="it-IT" dirty="0"/>
              <a:t>Consumi famiglie 2° trimestre 2022: </a:t>
            </a:r>
            <a:r>
              <a:rPr lang="it-IT" b="1" dirty="0"/>
              <a:t>+2,6%</a:t>
            </a:r>
          </a:p>
          <a:p>
            <a:r>
              <a:rPr lang="it-IT" dirty="0"/>
              <a:t>Investimenti in abitazioni 2° trimestre 2022: </a:t>
            </a:r>
            <a:r>
              <a:rPr lang="it-IT" b="1" dirty="0"/>
              <a:t>+1%</a:t>
            </a:r>
          </a:p>
          <a:p>
            <a:r>
              <a:rPr lang="it-IT" dirty="0"/>
              <a:t>Investimenti in edilizia non residenziale 2° trimestre 2022: </a:t>
            </a:r>
            <a:r>
              <a:rPr lang="it-IT" b="1" dirty="0"/>
              <a:t>+0,6%</a:t>
            </a:r>
          </a:p>
          <a:p>
            <a:r>
              <a:rPr lang="it-IT" dirty="0"/>
              <a:t>Investimenti in macchinari 2° trimestre 2022: </a:t>
            </a:r>
            <a:r>
              <a:rPr lang="it-IT" b="1" dirty="0"/>
              <a:t>+1,6%</a:t>
            </a:r>
          </a:p>
          <a:p>
            <a:r>
              <a:rPr lang="it-IT" dirty="0"/>
              <a:t>Crescita acquisita nel 2022 dopo due trimestri: </a:t>
            </a:r>
            <a:r>
              <a:rPr lang="it-IT" b="1" dirty="0"/>
              <a:t>+3,6%</a:t>
            </a:r>
          </a:p>
          <a:p>
            <a:r>
              <a:rPr lang="it-IT" dirty="0"/>
              <a:t>Produzione industriale ad agosto 2022: </a:t>
            </a:r>
            <a:r>
              <a:rPr lang="it-IT" b="1" dirty="0"/>
              <a:t>+2,3%</a:t>
            </a:r>
          </a:p>
          <a:p>
            <a:r>
              <a:rPr lang="it-IT" dirty="0"/>
              <a:t>Produzione industriale gennaio-luglio 2022 su stesso periodo 2021: </a:t>
            </a:r>
            <a:r>
              <a:rPr lang="it-IT" b="1" dirty="0"/>
              <a:t>+1,4%</a:t>
            </a:r>
          </a:p>
          <a:p>
            <a:r>
              <a:rPr lang="it-IT" dirty="0"/>
              <a:t>Vendite al dettaglio gennaio-agosto 2022 in valore: </a:t>
            </a:r>
            <a:r>
              <a:rPr lang="it-IT" b="1" dirty="0"/>
              <a:t>+5,4%</a:t>
            </a:r>
          </a:p>
          <a:p>
            <a:r>
              <a:rPr lang="it-IT" dirty="0"/>
              <a:t>Vendite al dettaglio gennaio-agosto 2022 in volume: </a:t>
            </a:r>
            <a:r>
              <a:rPr lang="it-IT" b="1" dirty="0"/>
              <a:t>+1,2%</a:t>
            </a:r>
          </a:p>
          <a:p>
            <a:r>
              <a:rPr lang="it-IT" dirty="0"/>
              <a:t>Export gennaio-luglio 2022 verso il mondo: </a:t>
            </a:r>
            <a:r>
              <a:rPr lang="it-IT" b="1" dirty="0"/>
              <a:t>+22,1%</a:t>
            </a:r>
          </a:p>
          <a:p>
            <a:r>
              <a:rPr lang="it-IT" dirty="0"/>
              <a:t>Inflazione (prezzi al consumo) a settembre 2022: </a:t>
            </a:r>
            <a:r>
              <a:rPr lang="it-IT" b="1" dirty="0">
                <a:solidFill>
                  <a:srgbClr val="FF0000"/>
                </a:solidFill>
              </a:rPr>
              <a:t>+8,9%</a:t>
            </a: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131A0233-841C-42C7-8A1B-BE9AB7910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9540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>
            <a:extLst>
              <a:ext uri="{FF2B5EF4-FFF2-40B4-BE49-F238E27FC236}">
                <a16:creationId xmlns:a16="http://schemas.microsoft.com/office/drawing/2014/main" xmlns="" id="{94878953-C0F4-46A7-9080-23520B51AD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5940" y="461175"/>
          <a:ext cx="11286687" cy="5208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Worksheet" r:id="rId4" imgW="9715448" imgH="4483054" progId="Excel.Sheet.12">
                  <p:embed/>
                </p:oleObj>
              </mc:Choice>
              <mc:Fallback>
                <p:oleObj name="Worksheet" r:id="rId4" imgW="9715448" imgH="4483054" progId="Excel.Sheet.12">
                  <p:embed/>
                  <p:pic>
                    <p:nvPicPr>
                      <p:cNvPr id="3" name="Oggetto 2">
                        <a:extLst>
                          <a:ext uri="{FF2B5EF4-FFF2-40B4-BE49-F238E27FC236}">
                            <a16:creationId xmlns:a16="http://schemas.microsoft.com/office/drawing/2014/main" xmlns="" id="{94878953-C0F4-46A7-9080-23520B51AD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5940" y="461175"/>
                        <a:ext cx="11286687" cy="52081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954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xmlns="" id="{3FAE1722-97FD-4153-B388-F32D439FF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0" y="405765"/>
            <a:ext cx="10515600" cy="13255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Economic forecasts for year </a:t>
            </a:r>
            <a:r>
              <a:rPr lang="en-US" b="1" dirty="0">
                <a:solidFill>
                  <a:srgbClr val="FF0000"/>
                </a:solidFill>
              </a:rPr>
              <a:t>2022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3200" dirty="0"/>
              <a:t>GDP percentage growth on previous year</a:t>
            </a:r>
            <a:endParaRPr lang="it-IT" dirty="0"/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xmlns="" id="{44235AB6-54A2-422C-8F25-3F0BAAAD19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200053"/>
              </p:ext>
            </p:extLst>
          </p:nvPr>
        </p:nvGraphicFramePr>
        <p:xfrm>
          <a:off x="767080" y="1804946"/>
          <a:ext cx="10495373" cy="4728812"/>
        </p:xfrm>
        <a:graphic>
          <a:graphicData uri="http://schemas.openxmlformats.org/drawingml/2006/table">
            <a:tbl>
              <a:tblPr/>
              <a:tblGrid>
                <a:gridCol w="1493520">
                  <a:extLst>
                    <a:ext uri="{9D8B030D-6E8A-4147-A177-3AD203B41FA5}">
                      <a16:colId xmlns:a16="http://schemas.microsoft.com/office/drawing/2014/main" xmlns="" val="1653388424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xmlns="" val="742980215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xmlns="" val="2117632795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xmlns="" val="970732222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xmlns="" val="2540651898"/>
                    </a:ext>
                  </a:extLst>
                </a:gridCol>
                <a:gridCol w="1569893">
                  <a:extLst>
                    <a:ext uri="{9D8B030D-6E8A-4147-A177-3AD203B41FA5}">
                      <a16:colId xmlns:a16="http://schemas.microsoft.com/office/drawing/2014/main" xmlns="" val="4155767172"/>
                    </a:ext>
                  </a:extLst>
                </a:gridCol>
                <a:gridCol w="1529640">
                  <a:extLst>
                    <a:ext uri="{9D8B030D-6E8A-4147-A177-3AD203B41FA5}">
                      <a16:colId xmlns:a16="http://schemas.microsoft.com/office/drawing/2014/main" xmlns="" val="1998238293"/>
                    </a:ext>
                  </a:extLst>
                </a:gridCol>
              </a:tblGrid>
              <a:tr h="1502956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European</a:t>
                      </a:r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Commission</a:t>
                      </a:r>
                      <a:b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(14 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July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2022)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IMF</a:t>
                      </a:r>
                      <a:b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October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2022)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OECD</a:t>
                      </a:r>
                      <a:b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September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2022)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Consensus </a:t>
                      </a:r>
                      <a:b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Forecasts</a:t>
                      </a:r>
                      <a:b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 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October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2022)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Economist </a:t>
                      </a:r>
                      <a:b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(13 October </a:t>
                      </a:r>
                    </a:p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2022)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Prometeia</a:t>
                      </a:r>
                      <a:b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 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September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2022)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99285814"/>
                  </a:ext>
                </a:extLst>
              </a:tr>
              <a:tr h="403232">
                <a:tc>
                  <a:txBody>
                    <a:bodyPr/>
                    <a:lstStyle/>
                    <a:p>
                      <a:pPr algn="l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27684420"/>
                  </a:ext>
                </a:extLst>
              </a:tr>
              <a:tr h="403232">
                <a:tc>
                  <a:txBody>
                    <a:bodyPr/>
                    <a:lstStyle/>
                    <a:p>
                      <a:pPr algn="l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Japan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030522"/>
                  </a:ext>
                </a:extLst>
              </a:tr>
              <a:tr h="403232">
                <a:tc>
                  <a:txBody>
                    <a:bodyPr/>
                    <a:lstStyle/>
                    <a:p>
                      <a:pPr algn="l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40615741"/>
                  </a:ext>
                </a:extLst>
              </a:tr>
              <a:tr h="403232">
                <a:tc>
                  <a:txBody>
                    <a:bodyPr/>
                    <a:lstStyle/>
                    <a:p>
                      <a:pPr algn="l" fontAlgn="b"/>
                      <a:r>
                        <a:rPr lang="it-IT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Euro area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82247058"/>
                  </a:ext>
                </a:extLst>
              </a:tr>
              <a:tr h="403232">
                <a:tc>
                  <a:txBody>
                    <a:bodyPr/>
                    <a:lstStyle/>
                    <a:p>
                      <a:pPr algn="l" fontAlgn="b"/>
                      <a:r>
                        <a:rPr lang="it-IT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Germany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77696514"/>
                  </a:ext>
                </a:extLst>
              </a:tr>
              <a:tr h="403232">
                <a:tc>
                  <a:txBody>
                    <a:bodyPr/>
                    <a:lstStyle/>
                    <a:p>
                      <a:pPr algn="l" fontAlgn="b"/>
                      <a:r>
                        <a:rPr lang="it-IT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Italy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48044067"/>
                  </a:ext>
                </a:extLst>
              </a:tr>
              <a:tr h="403232">
                <a:tc>
                  <a:txBody>
                    <a:bodyPr/>
                    <a:lstStyle/>
                    <a:p>
                      <a:pPr algn="l" fontAlgn="b"/>
                      <a:r>
                        <a:rPr lang="it-IT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France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77361495"/>
                  </a:ext>
                </a:extLst>
              </a:tr>
              <a:tr h="403232">
                <a:tc>
                  <a:txBody>
                    <a:bodyPr/>
                    <a:lstStyle/>
                    <a:p>
                      <a:pPr algn="l" fontAlgn="b"/>
                      <a:r>
                        <a:rPr lang="it-IT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Spain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39844968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xmlns="" id="{3566347C-1E83-48F7-8633-36BDD8211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281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xmlns="" id="{3FAE1722-97FD-4153-B388-F32D439FF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0" y="405765"/>
            <a:ext cx="10515600" cy="13255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Economic forecasts for year </a:t>
            </a:r>
            <a:r>
              <a:rPr lang="en-US" b="1" dirty="0">
                <a:solidFill>
                  <a:srgbClr val="FF0000"/>
                </a:solidFill>
              </a:rPr>
              <a:t>2023</a:t>
            </a:r>
            <a:r>
              <a:rPr lang="en-US" dirty="0"/>
              <a:t/>
            </a:r>
            <a:br>
              <a:rPr lang="en-US" dirty="0"/>
            </a:br>
            <a:r>
              <a:rPr lang="en-US" sz="3200" dirty="0"/>
              <a:t>GDP percentage growth on previous year</a:t>
            </a:r>
            <a:endParaRPr lang="it-IT" dirty="0"/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xmlns="" id="{44235AB6-54A2-422C-8F25-3F0BAAAD19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088758"/>
              </p:ext>
            </p:extLst>
          </p:nvPr>
        </p:nvGraphicFramePr>
        <p:xfrm>
          <a:off x="767080" y="1916264"/>
          <a:ext cx="10450263" cy="4421431"/>
        </p:xfrm>
        <a:graphic>
          <a:graphicData uri="http://schemas.openxmlformats.org/drawingml/2006/table">
            <a:tbl>
              <a:tblPr/>
              <a:tblGrid>
                <a:gridCol w="1482978">
                  <a:extLst>
                    <a:ext uri="{9D8B030D-6E8A-4147-A177-3AD203B41FA5}">
                      <a16:colId xmlns:a16="http://schemas.microsoft.com/office/drawing/2014/main" xmlns="" val="1653388424"/>
                    </a:ext>
                  </a:extLst>
                </a:gridCol>
                <a:gridCol w="1785628">
                  <a:extLst>
                    <a:ext uri="{9D8B030D-6E8A-4147-A177-3AD203B41FA5}">
                      <a16:colId xmlns:a16="http://schemas.microsoft.com/office/drawing/2014/main" xmlns="" val="742980215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xmlns="" val="2117632795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xmlns="" val="970732222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xmlns="" val="2540651898"/>
                    </a:ext>
                  </a:extLst>
                </a:gridCol>
                <a:gridCol w="1558814">
                  <a:extLst>
                    <a:ext uri="{9D8B030D-6E8A-4147-A177-3AD203B41FA5}">
                      <a16:colId xmlns:a16="http://schemas.microsoft.com/office/drawing/2014/main" xmlns="" val="4155767172"/>
                    </a:ext>
                  </a:extLst>
                </a:gridCol>
                <a:gridCol w="1518843">
                  <a:extLst>
                    <a:ext uri="{9D8B030D-6E8A-4147-A177-3AD203B41FA5}">
                      <a16:colId xmlns:a16="http://schemas.microsoft.com/office/drawing/2014/main" xmlns="" val="1998238293"/>
                    </a:ext>
                  </a:extLst>
                </a:gridCol>
              </a:tblGrid>
              <a:tr h="1384471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European</a:t>
                      </a:r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Commission</a:t>
                      </a:r>
                      <a:b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(14 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July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2022)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IMF</a:t>
                      </a:r>
                      <a:b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October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2022)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OECD</a:t>
                      </a:r>
                      <a:b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September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2022)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Consensus </a:t>
                      </a:r>
                      <a:b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Forecasts</a:t>
                      </a:r>
                      <a:b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 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October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2022)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Economist </a:t>
                      </a:r>
                      <a:b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(13 October </a:t>
                      </a:r>
                    </a:p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2022)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Prometeia</a:t>
                      </a:r>
                      <a:b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 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September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2022)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99285814"/>
                  </a:ext>
                </a:extLst>
              </a:tr>
              <a:tr h="379620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7593357"/>
                  </a:ext>
                </a:extLst>
              </a:tr>
              <a:tr h="379620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Japan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43997546"/>
                  </a:ext>
                </a:extLst>
              </a:tr>
              <a:tr h="379620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40615741"/>
                  </a:ext>
                </a:extLst>
              </a:tr>
              <a:tr h="379620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Euro area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82247058"/>
                  </a:ext>
                </a:extLst>
              </a:tr>
              <a:tr h="379620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Germany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-0.3%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-0.7%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-0.9%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-0.8%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77696514"/>
                  </a:ext>
                </a:extLst>
              </a:tr>
              <a:tr h="379620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Italy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48044067"/>
                  </a:ext>
                </a:extLst>
              </a:tr>
              <a:tr h="379620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France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77361495"/>
                  </a:ext>
                </a:extLst>
              </a:tr>
              <a:tr h="379620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Spain</a:t>
                      </a:r>
                    </a:p>
                  </a:txBody>
                  <a:tcPr marL="952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39844968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xmlns="" id="{3566347C-1E83-48F7-8633-36BDD8211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7068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D2B1ADDD-4C92-4B33-968F-FAF94DF0D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C278B09-5332-4AD3-B110-878EF8A71BC1}" type="slidenum">
              <a:rPr lang="it-IT" smtClean="0"/>
              <a:pPr>
                <a:spcAft>
                  <a:spcPts val="600"/>
                </a:spcAft>
              </a:pPr>
              <a:t>7</a:t>
            </a:fld>
            <a:endParaRPr lang="it-IT"/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xmlns="" id="{E7E975B6-410F-4995-9C63-830434279B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155066"/>
              </p:ext>
            </p:extLst>
          </p:nvPr>
        </p:nvGraphicFramePr>
        <p:xfrm>
          <a:off x="1442492" y="391425"/>
          <a:ext cx="9307015" cy="6075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26C4E118-9050-426B-B88A-A638C47E8B01}"/>
              </a:ext>
            </a:extLst>
          </p:cNvPr>
          <p:cNvSpPr txBox="1"/>
          <p:nvPr/>
        </p:nvSpPr>
        <p:spPr>
          <a:xfrm>
            <a:off x="0" y="-2966"/>
            <a:ext cx="2083242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UNA RIPRESA SOLIDA</a:t>
            </a:r>
          </a:p>
        </p:txBody>
      </p:sp>
      <p:sp>
        <p:nvSpPr>
          <p:cNvPr id="3" name="Freccia a destra 2">
            <a:extLst>
              <a:ext uri="{FF2B5EF4-FFF2-40B4-BE49-F238E27FC236}">
                <a16:creationId xmlns:a16="http://schemas.microsoft.com/office/drawing/2014/main" xmlns="" id="{1667859F-D2C9-4B81-AE75-04746BC3C70C}"/>
              </a:ext>
            </a:extLst>
          </p:cNvPr>
          <p:cNvSpPr/>
          <p:nvPr/>
        </p:nvSpPr>
        <p:spPr>
          <a:xfrm>
            <a:off x="3442913" y="1367625"/>
            <a:ext cx="4285753" cy="9700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PIANO INDUSTRIA 4.0</a:t>
            </a:r>
          </a:p>
        </p:txBody>
      </p:sp>
    </p:spTree>
    <p:extLst>
      <p:ext uri="{BB962C8B-B14F-4D97-AF65-F5344CB8AC3E}">
        <p14:creationId xmlns:p14="http://schemas.microsoft.com/office/powerpoint/2010/main" val="3189726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6F7900DB-3210-4FB2-A276-9B7D4B979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C730-ABC7-42E4-A354-6555D565C51C}" type="slidenum">
              <a:rPr lang="it-IT" smtClean="0"/>
              <a:t>8</a:t>
            </a:fld>
            <a:endParaRPr lang="it-IT"/>
          </a:p>
        </p:txBody>
      </p:sp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xmlns="" id="{2EED09F6-A27E-486C-87F7-64E8C59009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813315"/>
              </p:ext>
            </p:extLst>
          </p:nvPr>
        </p:nvGraphicFramePr>
        <p:xfrm>
          <a:off x="1442492" y="391425"/>
          <a:ext cx="9307015" cy="6075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261C3336-890E-4DDE-BA7C-63CF48D3B8D9}"/>
              </a:ext>
            </a:extLst>
          </p:cNvPr>
          <p:cNvSpPr txBox="1"/>
          <p:nvPr/>
        </p:nvSpPr>
        <p:spPr>
          <a:xfrm>
            <a:off x="0" y="-2966"/>
            <a:ext cx="2722652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L’IMPATTO DI INDUSTRIA 4.0 SUI SETTORI ANIMA</a:t>
            </a:r>
          </a:p>
        </p:txBody>
      </p:sp>
    </p:spTree>
    <p:extLst>
      <p:ext uri="{BB962C8B-B14F-4D97-AF65-F5344CB8AC3E}">
        <p14:creationId xmlns:p14="http://schemas.microsoft.com/office/powerpoint/2010/main" val="3377695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xmlns="" id="{43F8A56C-7F61-4245-99CF-36EBC2C7DA86}"/>
              </a:ext>
            </a:extLst>
          </p:cNvPr>
          <p:cNvGraphicFramePr>
            <a:graphicFrameLocks noGrp="1"/>
          </p:cNvGraphicFramePr>
          <p:nvPr/>
        </p:nvGraphicFramePr>
        <p:xfrm>
          <a:off x="1442492" y="386686"/>
          <a:ext cx="9307015" cy="6084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4F8EBFA2-2C02-4F62-8AD8-D2840DFE1FA2}"/>
              </a:ext>
            </a:extLst>
          </p:cNvPr>
          <p:cNvSpPr txBox="1"/>
          <p:nvPr/>
        </p:nvSpPr>
        <p:spPr>
          <a:xfrm>
            <a:off x="0" y="17354"/>
            <a:ext cx="2219325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DA ULTIMI PER CRESCITA …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C6D5A7E8-CC16-40D8-B9D5-B34AAF3FE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6583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0910C51C-D28B-4D0C-A40F-317FEE98C584}"/>
              </a:ext>
            </a:extLst>
          </p:cNvPr>
          <p:cNvSpPr txBox="1"/>
          <p:nvPr/>
        </p:nvSpPr>
        <p:spPr>
          <a:xfrm>
            <a:off x="0" y="17354"/>
            <a:ext cx="1895475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… A PRIMI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E8CCB0E3-C228-4F5B-907F-818455073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10</a:t>
            </a:fld>
            <a:endParaRPr lang="it-IT"/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xmlns="" id="{F15447FA-587D-4B67-9D68-6D43B1D8909C}"/>
              </a:ext>
            </a:extLst>
          </p:cNvPr>
          <p:cNvGraphicFramePr>
            <a:graphicFrameLocks noGrp="1"/>
          </p:cNvGraphicFramePr>
          <p:nvPr/>
        </p:nvGraphicFramePr>
        <p:xfrm>
          <a:off x="1442492" y="391425"/>
          <a:ext cx="9307015" cy="6075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7417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791C6991-96D6-4ED3-8887-609EBCB6E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11</a:t>
            </a:fld>
            <a:endParaRPr lang="it-IT"/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xmlns="" id="{0C3081FA-E0FB-4E80-ABCF-4514E3FFB084}"/>
              </a:ext>
            </a:extLst>
          </p:cNvPr>
          <p:cNvGraphicFramePr>
            <a:graphicFrameLocks noGrp="1"/>
          </p:cNvGraphicFramePr>
          <p:nvPr/>
        </p:nvGraphicFramePr>
        <p:xfrm>
          <a:off x="1442492" y="391425"/>
          <a:ext cx="9307015" cy="6075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5E26444D-D407-4051-86D9-00EAF2BCA012}"/>
              </a:ext>
            </a:extLst>
          </p:cNvPr>
          <p:cNvSpPr txBox="1"/>
          <p:nvPr/>
        </p:nvSpPr>
        <p:spPr>
          <a:xfrm>
            <a:off x="0" y="-2966"/>
            <a:ext cx="2722652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L’INDUSTRIA ITALIANA TIENE ANCHE NEL 2022</a:t>
            </a:r>
          </a:p>
        </p:txBody>
      </p:sp>
    </p:spTree>
    <p:extLst>
      <p:ext uri="{BB962C8B-B14F-4D97-AF65-F5344CB8AC3E}">
        <p14:creationId xmlns:p14="http://schemas.microsoft.com/office/powerpoint/2010/main" val="238866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7F9DBA44-048F-4FDF-91AD-B751B13D0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12</a:t>
            </a:fld>
            <a:endParaRPr lang="it-IT"/>
          </a:p>
        </p:txBody>
      </p:sp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xmlns="" id="{B03CF66B-352D-43CD-8935-5DBEFC3BAC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797282"/>
              </p:ext>
            </p:extLst>
          </p:nvPr>
        </p:nvGraphicFramePr>
        <p:xfrm>
          <a:off x="1442492" y="386686"/>
          <a:ext cx="9307015" cy="6084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D73958CA-04E6-4CAB-B9A6-DF01408D5D10}"/>
              </a:ext>
            </a:extLst>
          </p:cNvPr>
          <p:cNvSpPr txBox="1"/>
          <p:nvPr/>
        </p:nvSpPr>
        <p:spPr>
          <a:xfrm>
            <a:off x="0" y="-2966"/>
            <a:ext cx="2552369" cy="124336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MEGLIO DEI TEDESCHI NELLA MECCANICA</a:t>
            </a:r>
          </a:p>
        </p:txBody>
      </p:sp>
    </p:spTree>
    <p:extLst>
      <p:ext uri="{BB962C8B-B14F-4D97-AF65-F5344CB8AC3E}">
        <p14:creationId xmlns:p14="http://schemas.microsoft.com/office/powerpoint/2010/main" val="2626479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873887AC-1EDC-4248-9A3E-C00E55AE26BB}"/>
              </a:ext>
            </a:extLst>
          </p:cNvPr>
          <p:cNvSpPr txBox="1"/>
          <p:nvPr/>
        </p:nvSpPr>
        <p:spPr>
          <a:xfrm>
            <a:off x="0" y="17354"/>
            <a:ext cx="2540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DOPO ANNI DI DECLINO DEGLI INVESTIMENTI …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70D98150-1F37-4EA8-A979-C665B535F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13</a:t>
            </a:fld>
            <a:endParaRPr lang="it-IT"/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xmlns="" id="{43F8A56C-7F61-4245-99CF-36EBC2C7DA86}"/>
              </a:ext>
            </a:extLst>
          </p:cNvPr>
          <p:cNvGraphicFramePr>
            <a:graphicFrameLocks noGrp="1"/>
          </p:cNvGraphicFramePr>
          <p:nvPr/>
        </p:nvGraphicFramePr>
        <p:xfrm>
          <a:off x="1442492" y="391425"/>
          <a:ext cx="9307015" cy="6075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830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4DF355AA-0C3D-48B7-8DF7-495BF20A60B8}"/>
              </a:ext>
            </a:extLst>
          </p:cNvPr>
          <p:cNvSpPr txBox="1"/>
          <p:nvPr/>
        </p:nvSpPr>
        <p:spPr>
          <a:xfrm>
            <a:off x="0" y="17354"/>
            <a:ext cx="276225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… LA RIVOLUZIONE DEL PIANO INDUSTRIA 4.0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B7877D83-9EF2-4C3F-9D81-F120B823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14</a:t>
            </a:fld>
            <a:endParaRPr lang="it-IT"/>
          </a:p>
        </p:txBody>
      </p:sp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xmlns="" id="{F15447FA-587D-4B67-9D68-6D43B1D8909C}"/>
              </a:ext>
            </a:extLst>
          </p:cNvPr>
          <p:cNvGraphicFramePr>
            <a:graphicFrameLocks noGrp="1"/>
          </p:cNvGraphicFramePr>
          <p:nvPr/>
        </p:nvGraphicFramePr>
        <p:xfrm>
          <a:off x="1442492" y="391425"/>
          <a:ext cx="9307015" cy="6075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8343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xmlns="" id="{5066CC51-7844-4749-95C9-2F5F6E692212}"/>
              </a:ext>
            </a:extLst>
          </p:cNvPr>
          <p:cNvGraphicFramePr>
            <a:graphicFrameLocks noGrp="1"/>
          </p:cNvGraphicFramePr>
          <p:nvPr/>
        </p:nvGraphicFramePr>
        <p:xfrm>
          <a:off x="1442492" y="391425"/>
          <a:ext cx="9307015" cy="6075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4E29591F-CD36-4EC4-ACC1-83CA8BDD92FB}"/>
              </a:ext>
            </a:extLst>
          </p:cNvPr>
          <p:cNvSpPr txBox="1"/>
          <p:nvPr/>
        </p:nvSpPr>
        <p:spPr>
          <a:xfrm>
            <a:off x="0" y="17354"/>
            <a:ext cx="2540000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IL BOOM DELLA PRODUTTIVITA’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76842D10-0F3A-4307-9043-8408DDC65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0621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xmlns="" id="{F280B4E4-F8BA-4B9F-99BC-CEFCA3052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621882"/>
              </p:ext>
            </p:extLst>
          </p:nvPr>
        </p:nvGraphicFramePr>
        <p:xfrm>
          <a:off x="2118353" y="432852"/>
          <a:ext cx="9307015" cy="6084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xmlns="" id="{CEF407DB-9B32-4651-AD93-FE7516AB8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16</a:t>
            </a:fld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F783DC8B-2BD7-4A28-90F5-142C9F58C48A}"/>
              </a:ext>
            </a:extLst>
          </p:cNvPr>
          <p:cNvSpPr txBox="1"/>
          <p:nvPr/>
        </p:nvSpPr>
        <p:spPr>
          <a:xfrm>
            <a:off x="0" y="17354"/>
            <a:ext cx="2540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RAFFRONTO AGGIORNATO ITALIA-GERMANIA</a:t>
            </a:r>
          </a:p>
        </p:txBody>
      </p:sp>
    </p:spTree>
    <p:extLst>
      <p:ext uri="{BB962C8B-B14F-4D97-AF65-F5344CB8AC3E}">
        <p14:creationId xmlns:p14="http://schemas.microsoft.com/office/powerpoint/2010/main" val="2516479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xmlns="" id="{61FC38B7-2991-4D2D-92F1-0395D9917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993149"/>
              </p:ext>
            </p:extLst>
          </p:nvPr>
        </p:nvGraphicFramePr>
        <p:xfrm>
          <a:off x="2072412" y="686065"/>
          <a:ext cx="9307015" cy="6075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6389EF38-62EB-4DE3-9D59-0B22AB9C0DEA}"/>
              </a:ext>
            </a:extLst>
          </p:cNvPr>
          <p:cNvSpPr txBox="1"/>
          <p:nvPr/>
        </p:nvSpPr>
        <p:spPr>
          <a:xfrm>
            <a:off x="0" y="17354"/>
            <a:ext cx="2767054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IL RAFFORZAMENTO DELLA COMPETITIVITA’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1F73B04D-87FE-4B9C-ABD0-96EEAF776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106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xmlns="" id="{067E530B-7B56-4051-8B64-72828B4748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637546"/>
              </p:ext>
            </p:extLst>
          </p:nvPr>
        </p:nvGraphicFramePr>
        <p:xfrm>
          <a:off x="2046785" y="513906"/>
          <a:ext cx="9307015" cy="6084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A0AE87B8-03E6-4FB0-A8B4-664EFA827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18</a:t>
            </a:fld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C93F16C9-FC83-4437-9FE3-8F3C0147A99C}"/>
              </a:ext>
            </a:extLst>
          </p:cNvPr>
          <p:cNvSpPr txBox="1"/>
          <p:nvPr/>
        </p:nvSpPr>
        <p:spPr>
          <a:xfrm>
            <a:off x="0" y="17354"/>
            <a:ext cx="2767054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UNA SPECIALIZZAZIONE UNICA AL MONDO</a:t>
            </a:r>
          </a:p>
        </p:txBody>
      </p:sp>
    </p:spTree>
    <p:extLst>
      <p:ext uri="{BB962C8B-B14F-4D97-AF65-F5344CB8AC3E}">
        <p14:creationId xmlns:p14="http://schemas.microsoft.com/office/powerpoint/2010/main" val="4235062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xmlns="" id="{AB5AE794-1F10-47BA-A2EC-FFD45F5A7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734648"/>
              </p:ext>
            </p:extLst>
          </p:nvPr>
        </p:nvGraphicFramePr>
        <p:xfrm>
          <a:off x="3039384" y="1560431"/>
          <a:ext cx="8111307" cy="3533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29754">
                  <a:extLst>
                    <a:ext uri="{9D8B030D-6E8A-4147-A177-3AD203B41FA5}">
                      <a16:colId xmlns:a16="http://schemas.microsoft.com/office/drawing/2014/main" xmlns="" val="1198618211"/>
                    </a:ext>
                  </a:extLst>
                </a:gridCol>
                <a:gridCol w="1781553">
                  <a:extLst>
                    <a:ext uri="{9D8B030D-6E8A-4147-A177-3AD203B41FA5}">
                      <a16:colId xmlns:a16="http://schemas.microsoft.com/office/drawing/2014/main" xmlns="" val="3318365796"/>
                    </a:ext>
                  </a:extLst>
                </a:gridCol>
              </a:tblGrid>
              <a:tr h="618361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SURPLUS</a:t>
                      </a:r>
                    </a:p>
                    <a:p>
                      <a:pPr algn="ctr"/>
                      <a:r>
                        <a:rPr lang="it-IT" sz="1600" dirty="0"/>
                        <a:t>COMMERCIALE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9069395"/>
                  </a:ext>
                </a:extLst>
              </a:tr>
              <a:tr h="500448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Apparecchi e dispositivi per la preparazione di bevande calde o cottura alimenti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1.155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701775436"/>
                  </a:ext>
                </a:extLst>
              </a:tr>
              <a:tr h="472864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Macchine per la panificazione e fabbricazione paste alimentari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30575567"/>
                  </a:ext>
                </a:extLst>
              </a:tr>
              <a:tr h="472864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Pompe per liquidi  (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escl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pompe di carburante, olio o liquido di raffreddamento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591627368"/>
                  </a:ext>
                </a:extLst>
              </a:tr>
              <a:tr h="500448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Scambiatori di calore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22547817"/>
                  </a:ext>
                </a:extLst>
              </a:tr>
              <a:tr h="472864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Macchine ed apparecchi per il condizionamento dell'aria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937454268"/>
                  </a:ext>
                </a:extLst>
              </a:tr>
              <a:tr h="472864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Forni (non elettrici) per i prodotti della panetteria e pasticceria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4146793361"/>
                  </a:ext>
                </a:extLst>
              </a:tr>
            </a:tbl>
          </a:graphicData>
        </a:graphic>
      </p:graphicFrame>
      <p:sp>
        <p:nvSpPr>
          <p:cNvPr id="8" name="Titolo 1">
            <a:extLst>
              <a:ext uri="{FF2B5EF4-FFF2-40B4-BE49-F238E27FC236}">
                <a16:creationId xmlns:a16="http://schemas.microsoft.com/office/drawing/2014/main" xmlns="" id="{597031E7-F8F7-4C6B-AEB4-9943C225CB3A}"/>
              </a:ext>
            </a:extLst>
          </p:cNvPr>
          <p:cNvSpPr txBox="1">
            <a:spLocks/>
          </p:cNvSpPr>
          <p:nvPr/>
        </p:nvSpPr>
        <p:spPr>
          <a:xfrm>
            <a:off x="1047672" y="164707"/>
            <a:ext cx="10103019" cy="12280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"Medagliere internazionale" (Indice Fortis-Corradini)</a:t>
            </a:r>
            <a:b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</a:b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ALCUNI prodotti </a:t>
            </a: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ANIMA </a:t>
            </a: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IN CUI l’ITALIA DETIENE il </a:t>
            </a:r>
            <a:r>
              <a:rPr kumimoji="0" lang="it-IT" sz="2200" b="1" i="0" u="sng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primo posto</a:t>
            </a:r>
            <a:r>
              <a:rPr kumimoji="0" lang="it-IT" sz="2200" b="1" i="0" u="sng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 </a:t>
            </a: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mondiale per saldo commerciale: anno 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(Milioni di dollari)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AA09E1A-D443-44A5-A5B5-BB6738DC2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029" y="6521598"/>
            <a:ext cx="40043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Fonte: elaborazione Fondazione Edison su dati UN </a:t>
            </a:r>
            <a:r>
              <a:rPr kumimoji="0" lang="it-IT" altLang="it-IT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Comtrade</a:t>
            </a:r>
            <a:endParaRPr kumimoji="0" lang="it-IT" altLang="it-IT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xmlns="" id="{3278135A-8562-40B9-AC6A-2DDB7DCB0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978" y="2173762"/>
            <a:ext cx="1809750" cy="3798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E8CF8ECC-F281-471B-84B1-81B7114C2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8AD21-2A0E-4531-8479-46B19B87B53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0011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xmlns="" id="{AB5AE794-1F10-47BA-A2EC-FFD45F5A7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141177"/>
              </p:ext>
            </p:extLst>
          </p:nvPr>
        </p:nvGraphicFramePr>
        <p:xfrm>
          <a:off x="2878842" y="1457700"/>
          <a:ext cx="8271849" cy="394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7064">
                  <a:extLst>
                    <a:ext uri="{9D8B030D-6E8A-4147-A177-3AD203B41FA5}">
                      <a16:colId xmlns:a16="http://schemas.microsoft.com/office/drawing/2014/main" xmlns="" val="1198618211"/>
                    </a:ext>
                  </a:extLst>
                </a:gridCol>
                <a:gridCol w="1784785">
                  <a:extLst>
                    <a:ext uri="{9D8B030D-6E8A-4147-A177-3AD203B41FA5}">
                      <a16:colId xmlns:a16="http://schemas.microsoft.com/office/drawing/2014/main" xmlns="" val="3318365796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SURPLUS</a:t>
                      </a:r>
                    </a:p>
                    <a:p>
                      <a:pPr algn="ctr"/>
                      <a:r>
                        <a:rPr lang="it-IT" sz="1600" dirty="0"/>
                        <a:t>COMMERCIALE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906939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Rubinetteria e valvolame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4.505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70177543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Cofani, armadi, vetrine per la produzione del freddo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97392662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Macchine di sondaggio e di perforazione per l'estrazione della terra, dei minerali o dei minerali metalliferi semoventi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59162736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Bruciatori per l'alimentazione di focolari, a combustibili solidi o a gas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2254781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Apparecchi elevatori o trasportatori, pneumatici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13147026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Macchine ed apparecchi per la fabbricazione industriale di prodotti dolciari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414679336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Macchine ed apparecchi per la preparazione industriale delle frutta e egli ortaggi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902088334"/>
                  </a:ext>
                </a:extLst>
              </a:tr>
            </a:tbl>
          </a:graphicData>
        </a:graphic>
      </p:graphicFrame>
      <p:pic>
        <p:nvPicPr>
          <p:cNvPr id="9" name="Segnaposto contenuto 6">
            <a:extLst>
              <a:ext uri="{FF2B5EF4-FFF2-40B4-BE49-F238E27FC236}">
                <a16:creationId xmlns:a16="http://schemas.microsoft.com/office/drawing/2014/main" xmlns="" id="{D04705E8-F896-4316-B831-EF709E4BB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37" y="2083989"/>
            <a:ext cx="1809750" cy="37832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xmlns="" id="{4F4E195C-5C64-44E1-87D1-EC605F16B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142" y="6536809"/>
            <a:ext cx="40043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Fonte: elaborazione Fondazione Edison su dati UN </a:t>
            </a:r>
            <a:r>
              <a:rPr kumimoji="0" lang="it-IT" altLang="it-IT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Comtrade</a:t>
            </a:r>
            <a:endParaRPr kumimoji="0" lang="it-IT" altLang="it-IT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FF730B02-83B8-4025-8B7C-4F9729B83F14}"/>
              </a:ext>
            </a:extLst>
          </p:cNvPr>
          <p:cNvSpPr txBox="1">
            <a:spLocks/>
          </p:cNvSpPr>
          <p:nvPr/>
        </p:nvSpPr>
        <p:spPr>
          <a:xfrm>
            <a:off x="1047672" y="164707"/>
            <a:ext cx="10103019" cy="12280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"Medagliere internazionale" (Indice Fortis-Corradini)</a:t>
            </a:r>
            <a:b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</a:b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ALCUNI prodotti </a:t>
            </a: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ANIMA </a:t>
            </a: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IN CUI l’ITALIA DETIENE il </a:t>
            </a:r>
            <a:r>
              <a:rPr lang="it-IT" sz="2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secondo</a:t>
            </a:r>
            <a:r>
              <a:rPr kumimoji="0" lang="it-IT" sz="2200" b="1" i="0" u="sng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 posto</a:t>
            </a:r>
            <a:r>
              <a:rPr kumimoji="0" lang="it-IT" sz="2200" b="1" i="0" u="sng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 </a:t>
            </a: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mondiale per saldo commerciale: anno 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(Milioni di dollari)</a:t>
            </a:r>
          </a:p>
        </p:txBody>
      </p:sp>
    </p:spTree>
    <p:extLst>
      <p:ext uri="{BB962C8B-B14F-4D97-AF65-F5344CB8AC3E}">
        <p14:creationId xmlns:p14="http://schemas.microsoft.com/office/powerpoint/2010/main" val="4194768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xmlns="" id="{AB5AE794-1F10-47BA-A2EC-FFD45F5A7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909741"/>
              </p:ext>
            </p:extLst>
          </p:nvPr>
        </p:nvGraphicFramePr>
        <p:xfrm>
          <a:off x="3240268" y="1389949"/>
          <a:ext cx="7910423" cy="3976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5002">
                  <a:extLst>
                    <a:ext uri="{9D8B030D-6E8A-4147-A177-3AD203B41FA5}">
                      <a16:colId xmlns:a16="http://schemas.microsoft.com/office/drawing/2014/main" xmlns="" val="1198618211"/>
                    </a:ext>
                  </a:extLst>
                </a:gridCol>
                <a:gridCol w="1705421">
                  <a:extLst>
                    <a:ext uri="{9D8B030D-6E8A-4147-A177-3AD203B41FA5}">
                      <a16:colId xmlns:a16="http://schemas.microsoft.com/office/drawing/2014/main" xmlns="" val="3318365796"/>
                    </a:ext>
                  </a:extLst>
                </a:gridCol>
              </a:tblGrid>
              <a:tr h="61902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SURPLUS</a:t>
                      </a:r>
                    </a:p>
                    <a:p>
                      <a:pPr algn="ctr"/>
                      <a:r>
                        <a:rPr lang="it-IT" sz="1600" dirty="0"/>
                        <a:t>COMMERCIALE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906939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Pompe centrifughe (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escl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pompe di carburante, olio o liquido di raffreddamento)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70177543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Ventilatori (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escl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quelli da tavolo, da suolo, da muro o da parete)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97392662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Guarnizioni per edifici ed oggetti simili, di metalli comuni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3057556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Serbatoi, cisterne, vasche, tini ed altri recipienti simili di ghisa, ferro o acciaio, di capacità &gt; 300 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13147026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Apparecchi elevatori, trasportatori o convogliatori, ad azione continua, per merci, a nastro o a cinghia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93745426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Gru a torre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18774252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Pompe per vuoto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902088334"/>
                  </a:ext>
                </a:extLst>
              </a:tr>
            </a:tbl>
          </a:graphicData>
        </a:graphic>
      </p:graphicFrame>
      <p:pic>
        <p:nvPicPr>
          <p:cNvPr id="9" name="Segnaposto contenuto 6">
            <a:extLst>
              <a:ext uri="{FF2B5EF4-FFF2-40B4-BE49-F238E27FC236}">
                <a16:creationId xmlns:a16="http://schemas.microsoft.com/office/drawing/2014/main" xmlns="" id="{6F704E88-40F8-452E-889D-5974CEDA3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299" y="2034403"/>
            <a:ext cx="1809750" cy="38004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xmlns="" id="{B521FCB2-005C-459C-AC50-D1D2ADB23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6299" y="6538912"/>
            <a:ext cx="40043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Fonte: elaborazione Fondazione Edison su dati UN </a:t>
            </a:r>
            <a:r>
              <a:rPr kumimoji="0" lang="it-IT" altLang="it-IT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Comtrade</a:t>
            </a:r>
            <a:endParaRPr kumimoji="0" lang="it-IT" altLang="it-IT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54D13522-B45E-45DE-9B1F-79747557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8AD21-2A0E-4531-8479-46B19B87B53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4D5E41F7-3A53-47BA-B963-5E30788BAB77}"/>
              </a:ext>
            </a:extLst>
          </p:cNvPr>
          <p:cNvSpPr txBox="1">
            <a:spLocks/>
          </p:cNvSpPr>
          <p:nvPr/>
        </p:nvSpPr>
        <p:spPr>
          <a:xfrm>
            <a:off x="1047672" y="164707"/>
            <a:ext cx="10103019" cy="12280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"Medagliere internazionale" (Indice Fortis-Corradini)</a:t>
            </a:r>
            <a:b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</a:b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ALCUNI prodotti </a:t>
            </a: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ANIMA </a:t>
            </a: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IN CUI l’ITALIA DETIENE il </a:t>
            </a:r>
            <a:r>
              <a:rPr kumimoji="0" lang="it-IT" sz="2200" b="1" i="0" u="sng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terzo posto</a:t>
            </a:r>
            <a:r>
              <a:rPr kumimoji="0" lang="it-IT" sz="2200" b="1" i="0" u="sng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 </a:t>
            </a: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mondiale per saldo commerciale: anno 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(Milioni di dollari)</a:t>
            </a:r>
          </a:p>
        </p:txBody>
      </p:sp>
    </p:spTree>
    <p:extLst>
      <p:ext uri="{BB962C8B-B14F-4D97-AF65-F5344CB8AC3E}">
        <p14:creationId xmlns:p14="http://schemas.microsoft.com/office/powerpoint/2010/main" val="3763501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xmlns="" id="{AB5AE794-1F10-47BA-A2EC-FFD45F5A7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734723"/>
              </p:ext>
            </p:extLst>
          </p:nvPr>
        </p:nvGraphicFramePr>
        <p:xfrm>
          <a:off x="3127781" y="1352979"/>
          <a:ext cx="7901796" cy="3949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6375">
                  <a:extLst>
                    <a:ext uri="{9D8B030D-6E8A-4147-A177-3AD203B41FA5}">
                      <a16:colId xmlns:a16="http://schemas.microsoft.com/office/drawing/2014/main" xmlns="" val="1198618211"/>
                    </a:ext>
                  </a:extLst>
                </a:gridCol>
                <a:gridCol w="1705421">
                  <a:extLst>
                    <a:ext uri="{9D8B030D-6E8A-4147-A177-3AD203B41FA5}">
                      <a16:colId xmlns:a16="http://schemas.microsoft.com/office/drawing/2014/main" xmlns="" val="3318365796"/>
                    </a:ext>
                  </a:extLst>
                </a:gridCol>
              </a:tblGrid>
              <a:tr h="61902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SURPLUS</a:t>
                      </a:r>
                    </a:p>
                    <a:p>
                      <a:pPr algn="ctr"/>
                      <a:r>
                        <a:rPr lang="it-IT" sz="1600" dirty="0"/>
                        <a:t>COMMERCIALE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906939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 di turbine a gas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70177543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 di turboreattori e turbopropulsori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97392662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Pompe volumetriche alternative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3057556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Cerniere di ogni specie, di metalli comuni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59162736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Apparecchi elevatori, trasportatori o convogliatori, ad azione continua, per merci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2254781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Caldaie per il riscaldamento centrale (non elettriche) (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escl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caldaie a vapore e caldaie dette "ad acqua surriscaldata")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13147026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 di pompe per liquidi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937454268"/>
                  </a:ext>
                </a:extLst>
              </a:tr>
            </a:tbl>
          </a:graphicData>
        </a:graphic>
      </p:graphicFrame>
      <p:pic>
        <p:nvPicPr>
          <p:cNvPr id="9" name="Segnaposto contenuto 6">
            <a:extLst>
              <a:ext uri="{FF2B5EF4-FFF2-40B4-BE49-F238E27FC236}">
                <a16:creationId xmlns:a16="http://schemas.microsoft.com/office/drawing/2014/main" xmlns="" id="{E7EEC261-15F2-48E2-A18C-CA93B628E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423" y="1989466"/>
            <a:ext cx="1809750" cy="37832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xmlns="" id="{0E227A70-643F-408D-BBCE-1F38D0F06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423" y="6592264"/>
            <a:ext cx="40043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Fonte: elaborazione Fondazione Edison su dati UN </a:t>
            </a:r>
            <a:r>
              <a:rPr kumimoji="0" lang="it-IT" altLang="it-IT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Comtrade</a:t>
            </a:r>
            <a:endParaRPr kumimoji="0" lang="it-IT" altLang="it-IT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A327788D-E57C-4432-8F7B-E29624C5F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8AD21-2A0E-4531-8479-46B19B87B53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D7ECA86B-EBA1-459F-8B3B-DE9A45EB0F51}"/>
              </a:ext>
            </a:extLst>
          </p:cNvPr>
          <p:cNvSpPr txBox="1">
            <a:spLocks/>
          </p:cNvSpPr>
          <p:nvPr/>
        </p:nvSpPr>
        <p:spPr>
          <a:xfrm>
            <a:off x="1047672" y="124951"/>
            <a:ext cx="10103019" cy="12280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"Medagliere internazionale" (Indice Fortis-Corradini)</a:t>
            </a:r>
            <a:b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</a:b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ALCUNI prodotti </a:t>
            </a: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ANIMA </a:t>
            </a: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IN CUI l’ITALIA DETIENE il </a:t>
            </a:r>
            <a:r>
              <a:rPr lang="it-IT" sz="2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</a:t>
            </a:r>
            <a:r>
              <a:rPr kumimoji="0" lang="it-IT" sz="2200" b="1" i="0" u="sng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 posto</a:t>
            </a:r>
            <a:r>
              <a:rPr kumimoji="0" lang="it-IT" sz="2200" b="1" i="0" u="sng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 </a:t>
            </a: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mondiale per saldo commerciale: anno 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(Milioni di dollari)</a:t>
            </a:r>
          </a:p>
        </p:txBody>
      </p:sp>
    </p:spTree>
    <p:extLst>
      <p:ext uri="{BB962C8B-B14F-4D97-AF65-F5344CB8AC3E}">
        <p14:creationId xmlns:p14="http://schemas.microsoft.com/office/powerpoint/2010/main" val="3610783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xmlns="" id="{AB5AE794-1F10-47BA-A2EC-FFD45F5A7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545352"/>
              </p:ext>
            </p:extLst>
          </p:nvPr>
        </p:nvGraphicFramePr>
        <p:xfrm>
          <a:off x="3240268" y="1248546"/>
          <a:ext cx="7910423" cy="4004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5002">
                  <a:extLst>
                    <a:ext uri="{9D8B030D-6E8A-4147-A177-3AD203B41FA5}">
                      <a16:colId xmlns:a16="http://schemas.microsoft.com/office/drawing/2014/main" xmlns="" val="1198618211"/>
                    </a:ext>
                  </a:extLst>
                </a:gridCol>
                <a:gridCol w="1705421">
                  <a:extLst>
                    <a:ext uri="{9D8B030D-6E8A-4147-A177-3AD203B41FA5}">
                      <a16:colId xmlns:a16="http://schemas.microsoft.com/office/drawing/2014/main" xmlns="" val="3318365796"/>
                    </a:ext>
                  </a:extLst>
                </a:gridCol>
              </a:tblGrid>
              <a:tr h="61902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SURPLUS</a:t>
                      </a:r>
                    </a:p>
                    <a:p>
                      <a:pPr algn="ctr"/>
                      <a:r>
                        <a:rPr lang="it-IT" sz="1600" dirty="0"/>
                        <a:t>COMMERCIALE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906939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Pompe per aria e compressori d'aria o di altri gas, cappe aspiranti ad estrazione o a riciclaggio, con ventilatore incorporato, anche filtranti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70177543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Valvole di troppo pieno o di sicurezza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3057556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Macchine ed apparecchi per frantumare, macinare o polverizzare materie minerali solide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59162736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 di lucchetti, serrature e catenacci, di fermagli e montature a fermaglio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13147026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Macchine di sondaggio e di perforazione per l'estrazione della terra o dei minerali metalliferi non semoventi e non idrauliche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18774252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 di caldaie a vapore e caldaie dette "ad acqua surriscaldata"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414679336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108000" lvl="1"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Casseforti, porte blindate e scompartimenti per camere di sicurezza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902088334"/>
                  </a:ext>
                </a:extLst>
              </a:tr>
            </a:tbl>
          </a:graphicData>
        </a:graphic>
      </p:graphicFrame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FA4F4CB0-3BC7-448B-97A6-F0EEAF51C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377" y="6446579"/>
            <a:ext cx="40043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Fonte: elaborazione Fondazione Edison su dati UN </a:t>
            </a:r>
            <a:r>
              <a:rPr kumimoji="0" lang="it-IT" altLang="it-IT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Comtrade</a:t>
            </a:r>
            <a:endParaRPr kumimoji="0" lang="it-IT" altLang="it-IT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0" name="Segnaposto contenuto 6">
            <a:extLst>
              <a:ext uri="{FF2B5EF4-FFF2-40B4-BE49-F238E27FC236}">
                <a16:creationId xmlns:a16="http://schemas.microsoft.com/office/drawing/2014/main" xmlns="" id="{F60A55D2-6F83-49A8-B74A-B50752FDE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377" y="1829617"/>
            <a:ext cx="1809750" cy="37832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83F56C9A-4088-4815-9155-A4B083264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8AD21-2A0E-4531-8479-46B19B87B53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103C90A-5EF0-43EE-B8AF-063F825F5EB1}"/>
              </a:ext>
            </a:extLst>
          </p:cNvPr>
          <p:cNvSpPr txBox="1">
            <a:spLocks/>
          </p:cNvSpPr>
          <p:nvPr/>
        </p:nvSpPr>
        <p:spPr>
          <a:xfrm>
            <a:off x="1047672" y="124951"/>
            <a:ext cx="10103019" cy="12280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"Medagliere internazionale" (Indice Fortis-Corradini)</a:t>
            </a:r>
            <a:b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</a:b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ALCUNI prodotti </a:t>
            </a: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ANIMA </a:t>
            </a: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IN CUI l’ITALIA DETIENE il </a:t>
            </a:r>
            <a:r>
              <a:rPr lang="it-IT" sz="2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quinto</a:t>
            </a:r>
            <a:r>
              <a:rPr kumimoji="0" lang="it-IT" sz="2200" b="1" i="0" u="sng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 posto</a:t>
            </a:r>
            <a:r>
              <a:rPr kumimoji="0" lang="it-IT" sz="2200" b="1" i="0" u="sng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 </a:t>
            </a:r>
            <a:r>
              <a:rPr kumimoji="0" lang="it-IT" sz="2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mondiale per saldo commerciale: anno 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(Milioni di dollari)</a:t>
            </a:r>
          </a:p>
        </p:txBody>
      </p:sp>
    </p:spTree>
    <p:extLst>
      <p:ext uri="{BB962C8B-B14F-4D97-AF65-F5344CB8AC3E}">
        <p14:creationId xmlns:p14="http://schemas.microsoft.com/office/powerpoint/2010/main" val="247402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D7E2A46E-E506-4A46-BA0B-5D2EF9798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24</a:t>
            </a:fld>
            <a:endParaRPr lang="it-IT"/>
          </a:p>
        </p:txBody>
      </p:sp>
      <p:graphicFrame>
        <p:nvGraphicFramePr>
          <p:cNvPr id="5" name="Oggetto 4">
            <a:extLst>
              <a:ext uri="{FF2B5EF4-FFF2-40B4-BE49-F238E27FC236}">
                <a16:creationId xmlns:a16="http://schemas.microsoft.com/office/drawing/2014/main" xmlns="" id="{ED6A4326-EAB5-44D6-B89A-986F50CE08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5555409"/>
              </p:ext>
            </p:extLst>
          </p:nvPr>
        </p:nvGraphicFramePr>
        <p:xfrm>
          <a:off x="1041621" y="396231"/>
          <a:ext cx="10091938" cy="6052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Worksheet" r:id="rId4" imgW="8883572" imgH="5327627" progId="Excel.Sheet.12">
                  <p:embed/>
                </p:oleObj>
              </mc:Choice>
              <mc:Fallback>
                <p:oleObj name="Worksheet" r:id="rId4" imgW="8883572" imgH="532762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1621" y="396231"/>
                        <a:ext cx="10091938" cy="60522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5502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xmlns="" id="{E153E5A8-395A-4C6B-96E0-BFE1ADA650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/>
              <a:t>LE MOLTEPLICI OPPORTUNITA’ DEL PNRR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B1A11B6B-77F1-4735-BDF8-154A88F88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25</a:t>
            </a:fld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45CB54CC-0733-4387-927C-AE7940870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124" y="2098703"/>
            <a:ext cx="6031230" cy="402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086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A2BA59E4-5DE6-48E5-9CBB-F7491B25A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26</a:t>
            </a:fld>
            <a:endParaRPr lang="it-IT"/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xmlns="" id="{4B8907B6-2C5F-4267-A37A-3AD676F21EE2}"/>
              </a:ext>
            </a:extLst>
          </p:cNvPr>
          <p:cNvGraphicFramePr>
            <a:graphicFrameLocks noGrp="1"/>
          </p:cNvGraphicFramePr>
          <p:nvPr/>
        </p:nvGraphicFramePr>
        <p:xfrm>
          <a:off x="1442492" y="391425"/>
          <a:ext cx="9307015" cy="6075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8866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1E5CF18D-E23E-4375-889C-4A7424956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23D8-DF88-4C80-AA9D-969675E21B20}" type="slidenum">
              <a:rPr lang="it-IT" smtClean="0"/>
              <a:t>27</a:t>
            </a:fld>
            <a:endParaRPr lang="it-IT"/>
          </a:p>
        </p:txBody>
      </p:sp>
      <p:graphicFrame>
        <p:nvGraphicFramePr>
          <p:cNvPr id="6" name="Oggetto 5">
            <a:extLst>
              <a:ext uri="{FF2B5EF4-FFF2-40B4-BE49-F238E27FC236}">
                <a16:creationId xmlns:a16="http://schemas.microsoft.com/office/drawing/2014/main" xmlns="" id="{AB2A92DB-8657-4CC0-8AC8-D038D109E1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912112"/>
              </p:ext>
            </p:extLst>
          </p:nvPr>
        </p:nvGraphicFramePr>
        <p:xfrm>
          <a:off x="743400" y="771276"/>
          <a:ext cx="10705199" cy="27352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Worksheet" r:id="rId4" imgW="7207380" imgH="1841685" progId="Excel.Sheet.12">
                  <p:embed/>
                </p:oleObj>
              </mc:Choice>
              <mc:Fallback>
                <p:oleObj name="Worksheet" r:id="rId4" imgW="7207380" imgH="184168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43400" y="771276"/>
                        <a:ext cx="10705199" cy="27352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5877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5FCBE650-5E5F-41A6-9379-4B0E71145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23D8-DF88-4C80-AA9D-969675E21B20}" type="slidenum">
              <a:rPr lang="it-IT" smtClean="0"/>
              <a:t>28</a:t>
            </a:fld>
            <a:endParaRPr lang="it-IT"/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xmlns="" id="{F2D585DF-D398-443F-A4C3-3CB805A1C4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154561"/>
              </p:ext>
            </p:extLst>
          </p:nvPr>
        </p:nvGraphicFramePr>
        <p:xfrm>
          <a:off x="1442492" y="386686"/>
          <a:ext cx="9307015" cy="6084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3972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9D998B10-C464-41C7-984D-04397FD83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600" b="1" dirty="0"/>
              <a:t>SERVE UN PIANO ENERGETICO NAZIONALE </a:t>
            </a:r>
            <a:br>
              <a:rPr lang="it-IT" sz="3600" b="1" dirty="0"/>
            </a:br>
            <a:r>
              <a:rPr lang="it-IT" sz="3600" b="1" dirty="0"/>
              <a:t>PER LA TRANSIZIONE ECOLOGICA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ABEDA67D-F7A8-4DC3-836E-6B7354EBD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/>
              <a:t>Pensare che un Paese come l’Italia, che non ha il nucleare e che produce quasi la metà della sua energia elettrica dal gas, possa raggiungere gli obiettivi di riduzione delle emissioni di CO2 immaginati dalla UE è una pia illusione.</a:t>
            </a:r>
          </a:p>
          <a:p>
            <a:r>
              <a:rPr lang="it-IT" dirty="0"/>
              <a:t>L’Italia deve sviluppare le energie rinnovabili a tappe forzate, nonché l’idrogeno, ma avrà bisogno del gas perlomeno fino al 2040 (e forse oltre) e poi potrà parzialmente sostituirlo solo con un nucleare di nuova generazione sulla cui ricerca però occorre investire sin da adesso.</a:t>
            </a:r>
          </a:p>
          <a:p>
            <a:r>
              <a:rPr lang="it-IT" dirty="0"/>
              <a:t>Il nuovo governo deve varare un Piano energetico nazionale a 20 anni che programmi in modo razionale la transizione ecologica e stabilisca degli obiettivi per la riduzione della dipendenza energetica dall’estero dell’Italia.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B2D3BAA6-073B-4631-BB37-1EE541FFE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8B09-5332-4AD3-B110-878EF8A71BC1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73296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5048</TotalTime>
  <Words>1478</Words>
  <Application>Microsoft Office PowerPoint</Application>
  <PresentationFormat>Personalizzato</PresentationFormat>
  <Paragraphs>339</Paragraphs>
  <Slides>29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1" baseType="lpstr">
      <vt:lpstr>Tema di Office</vt:lpstr>
      <vt:lpstr>Worksheet</vt:lpstr>
      <vt:lpstr>Presentazione standard di PowerPoint</vt:lpstr>
      <vt:lpstr>L’ECONOMIA ITALIANA  NELLA MORSA DELLE «3P»  (PANDEMIA, PUTIN E PREZZI)  Intervento di Marco Fortis (Università Cattolica e Fondazione Edison)</vt:lpstr>
      <vt:lpstr>DATI SINTETICI ECONOMIA ITALIANA</vt:lpstr>
      <vt:lpstr>Presentazione standard di PowerPoint</vt:lpstr>
      <vt:lpstr>Economic forecasts for year 2022 GDP percentage growth on previous year</vt:lpstr>
      <vt:lpstr>Economic forecasts for year 2023 GDP percentage growth on previous year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MOLTEPLICI OPPORTUNITA’ DEL PNRR</vt:lpstr>
      <vt:lpstr>Presentazione standard di PowerPoint</vt:lpstr>
      <vt:lpstr>Presentazione standard di PowerPoint</vt:lpstr>
      <vt:lpstr>Presentazione standard di PowerPoint</vt:lpstr>
      <vt:lpstr>SERVE UN PIANO ENERGETICO NAZIONALE  PER LA TRANSIZIONE ECOLOGICA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SCENARIO ECONOMICO E PREVISIONI Intervento di Marco Fortis (Università Cattolica e Fondazione Edison)</dc:title>
  <dc:creator>Fortis Marco</dc:creator>
  <cp:lastModifiedBy>Fabio Lunardon</cp:lastModifiedBy>
  <cp:revision>32</cp:revision>
  <cp:lastPrinted>2022-06-27T07:28:12Z</cp:lastPrinted>
  <dcterms:created xsi:type="dcterms:W3CDTF">2022-06-14T08:01:12Z</dcterms:created>
  <dcterms:modified xsi:type="dcterms:W3CDTF">2022-10-24T08:49:35Z</dcterms:modified>
</cp:coreProperties>
</file>