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7" r:id="rId6"/>
    <p:sldId id="265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A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251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F1E6F2-4752-4E93-A4F9-BF8893224A2E}" type="datetimeFigureOut">
              <a:rPr lang="it-IT" smtClean="0"/>
              <a:t>20/10/2022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08AC1-FD63-4FC5-8A73-EB4377B568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3107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1629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FC687BA8-880D-30AB-9BB2-62DEBB98D6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879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39F28D96-0247-A29B-94C5-7521ADC78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55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C6ADAFB8-33B0-735B-769A-2B9BD2EB975A}"/>
              </a:ext>
            </a:extLst>
          </p:cNvPr>
          <p:cNvSpPr txBox="1"/>
          <p:nvPr/>
        </p:nvSpPr>
        <p:spPr>
          <a:xfrm>
            <a:off x="328474" y="2068497"/>
            <a:ext cx="5481776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L’industria meccanica oggi per l’Italia di domani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611EBA1-B98A-3EF9-FDCC-971617F34762}"/>
              </a:ext>
            </a:extLst>
          </p:cNvPr>
          <p:cNvSpPr txBox="1"/>
          <p:nvPr/>
        </p:nvSpPr>
        <p:spPr>
          <a:xfrm>
            <a:off x="328474" y="3333462"/>
            <a:ext cx="5317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accent1">
                    <a:lumMod val="75000"/>
                  </a:schemeClr>
                </a:solidFill>
              </a:rPr>
              <a:t>Contesto e proposte per lo sviluppo </a:t>
            </a:r>
          </a:p>
          <a:p>
            <a:r>
              <a:rPr lang="it-IT" sz="2400" b="1" dirty="0">
                <a:solidFill>
                  <a:schemeClr val="accent1">
                    <a:lumMod val="75000"/>
                  </a:schemeClr>
                </a:solidFill>
              </a:rPr>
              <a:t>del Paese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6306F54-6256-22D2-F54C-8AE6C5385889}"/>
              </a:ext>
            </a:extLst>
          </p:cNvPr>
          <p:cNvSpPr txBox="1"/>
          <p:nvPr/>
        </p:nvSpPr>
        <p:spPr>
          <a:xfrm>
            <a:off x="328474" y="4605703"/>
            <a:ext cx="531772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accent1">
                    <a:lumMod val="75000"/>
                  </a:schemeClr>
                </a:solidFill>
              </a:rPr>
              <a:t>Venerdì 21 ottobre 2022</a:t>
            </a:r>
          </a:p>
          <a:p>
            <a:r>
              <a:rPr lang="it-IT" sz="2250" b="1" dirty="0">
                <a:solidFill>
                  <a:schemeClr val="accent1">
                    <a:lumMod val="75000"/>
                  </a:schemeClr>
                </a:solidFill>
              </a:rPr>
              <a:t>Intervento Marco Nocivelli – Presidente Anima Confindustria</a:t>
            </a:r>
          </a:p>
        </p:txBody>
      </p:sp>
    </p:spTree>
    <p:extLst>
      <p:ext uri="{BB962C8B-B14F-4D97-AF65-F5344CB8AC3E}">
        <p14:creationId xmlns:p14="http://schemas.microsoft.com/office/powerpoint/2010/main" val="1797296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B2CD3E0D-90E1-2F2F-D504-4DF25FD19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550"/>
          </a:xfrm>
          <a:prstGeom prst="rect">
            <a:avLst/>
          </a:prstGeom>
        </p:spPr>
      </p:pic>
      <p:sp>
        <p:nvSpPr>
          <p:cNvPr id="2" name="Sottotitolo 4">
            <a:extLst>
              <a:ext uri="{FF2B5EF4-FFF2-40B4-BE49-F238E27FC236}">
                <a16:creationId xmlns:a16="http://schemas.microsoft.com/office/drawing/2014/main" id="{A50B3821-2A2E-8BC9-0486-40039CDDAA2A}"/>
              </a:ext>
            </a:extLst>
          </p:cNvPr>
          <p:cNvSpPr txBox="1">
            <a:spLocks/>
          </p:cNvSpPr>
          <p:nvPr/>
        </p:nvSpPr>
        <p:spPr>
          <a:xfrm>
            <a:off x="574337" y="1639568"/>
            <a:ext cx="10998538" cy="493268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4000" b="1" dirty="0">
                <a:solidFill>
                  <a:srgbClr val="0070C0"/>
                </a:solidFill>
                <a:latin typeface="+mj-lt"/>
              </a:rPr>
              <a:t>2021: LA RIPRESA DELLA MECCANICA ITALIANA</a:t>
            </a:r>
          </a:p>
          <a:p>
            <a:pPr marL="0" indent="0">
              <a:buNone/>
            </a:pPr>
            <a:endParaRPr lang="it-IT" sz="1800" b="1" u="sng" dirty="0">
              <a:solidFill>
                <a:srgbClr val="0070C0"/>
              </a:solidFill>
            </a:endParaRPr>
          </a:p>
          <a:p>
            <a:pPr marL="270900" indent="-342900">
              <a:lnSpc>
                <a:spcPct val="120000"/>
              </a:lnSpc>
            </a:pPr>
            <a:endParaRPr lang="it-IT" sz="18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endParaRPr lang="it-IT" sz="1800" b="1" u="sng" dirty="0">
              <a:solidFill>
                <a:srgbClr val="0070C0"/>
              </a:solidFill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C8987717-23BB-86B2-CE8E-1FF3531A9E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942" y="2506169"/>
            <a:ext cx="8595559" cy="276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074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3E464E1E-0FD4-FC73-E378-B6C67F122E0D}"/>
              </a:ext>
            </a:extLst>
          </p:cNvPr>
          <p:cNvSpPr txBox="1">
            <a:spLocks/>
          </p:cNvSpPr>
          <p:nvPr/>
        </p:nvSpPr>
        <p:spPr>
          <a:xfrm>
            <a:off x="1062279" y="1755625"/>
            <a:ext cx="9429508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>
                <a:solidFill>
                  <a:srgbClr val="0070C0"/>
                </a:solidFill>
              </a:rPr>
              <a:t>2022: NUOVE SFIDE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E54D3F4F-FB3B-D924-6354-CF5EE369ECF3}"/>
              </a:ext>
            </a:extLst>
          </p:cNvPr>
          <p:cNvSpPr txBox="1">
            <a:spLocks/>
          </p:cNvSpPr>
          <p:nvPr/>
        </p:nvSpPr>
        <p:spPr>
          <a:xfrm>
            <a:off x="1700212" y="2949425"/>
            <a:ext cx="8791575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8" name="Sottotitolo 2">
            <a:extLst>
              <a:ext uri="{FF2B5EF4-FFF2-40B4-BE49-F238E27FC236}">
                <a16:creationId xmlns:a16="http://schemas.microsoft.com/office/drawing/2014/main" id="{CDEC8B0D-CC06-16C3-B4E3-DC3C41A8BDA6}"/>
              </a:ext>
            </a:extLst>
          </p:cNvPr>
          <p:cNvSpPr txBox="1">
            <a:spLocks/>
          </p:cNvSpPr>
          <p:nvPr/>
        </p:nvSpPr>
        <p:spPr>
          <a:xfrm>
            <a:off x="2381637" y="2458310"/>
            <a:ext cx="8791575" cy="3369830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50000"/>
              </a:lnSpc>
            </a:pPr>
            <a:r>
              <a:rPr lang="it-IT" sz="3600" b="1" dirty="0">
                <a:solidFill>
                  <a:srgbClr val="0070C0"/>
                </a:solidFill>
              </a:rPr>
              <a:t>Guerra Russia-Ucraina</a:t>
            </a:r>
          </a:p>
          <a:p>
            <a:pPr marL="342900" indent="-342900" algn="just">
              <a:lnSpc>
                <a:spcPct val="150000"/>
              </a:lnSpc>
            </a:pPr>
            <a:r>
              <a:rPr lang="it-IT" sz="3600" b="1" dirty="0">
                <a:solidFill>
                  <a:srgbClr val="0070C0"/>
                </a:solidFill>
              </a:rPr>
              <a:t>Scarsità di materiali</a:t>
            </a:r>
          </a:p>
          <a:p>
            <a:pPr marL="342900" indent="-342900" algn="just">
              <a:lnSpc>
                <a:spcPct val="150000"/>
              </a:lnSpc>
            </a:pPr>
            <a:r>
              <a:rPr lang="it-IT" sz="3600" b="1" dirty="0">
                <a:solidFill>
                  <a:srgbClr val="0070C0"/>
                </a:solidFill>
              </a:rPr>
              <a:t>Crisi energetica e rincari</a:t>
            </a:r>
          </a:p>
        </p:txBody>
      </p:sp>
    </p:spTree>
    <p:extLst>
      <p:ext uri="{BB962C8B-B14F-4D97-AF65-F5344CB8AC3E}">
        <p14:creationId xmlns:p14="http://schemas.microsoft.com/office/powerpoint/2010/main" val="1316674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FFA4C23B-69DB-C579-D7CC-76A941759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664"/>
            <a:ext cx="1218214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185FF584-4C1A-D56F-AFCB-3A36EF7452E0}"/>
              </a:ext>
            </a:extLst>
          </p:cNvPr>
          <p:cNvSpPr txBox="1">
            <a:spLocks/>
          </p:cNvSpPr>
          <p:nvPr/>
        </p:nvSpPr>
        <p:spPr>
          <a:xfrm>
            <a:off x="975730" y="803276"/>
            <a:ext cx="9335081" cy="23876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>
                <a:solidFill>
                  <a:srgbClr val="0070C0"/>
                </a:solidFill>
              </a:rPr>
              <a:t>L’IMPATTO SULL’INDUSTRIA MECCANICA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B9620CB-F402-3D69-3BA6-AD0680BD6471}"/>
              </a:ext>
            </a:extLst>
          </p:cNvPr>
          <p:cNvSpPr txBox="1"/>
          <p:nvPr/>
        </p:nvSpPr>
        <p:spPr>
          <a:xfrm>
            <a:off x="975730" y="2628745"/>
            <a:ext cx="10714671" cy="3972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rgbClr val="0070C0"/>
                </a:solidFill>
              </a:rPr>
              <a:t>Metà delle imprese ha registrato incrementi nei costi di produzione tra il 10% e il 30% rispetto al 2021.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rgbClr val="0070C0"/>
                </a:solidFill>
              </a:rPr>
              <a:t>Il 57% delle aziende prevede una riduzione dei profitti che supera il 10% nel secondo semestre 2022.</a:t>
            </a:r>
          </a:p>
          <a:p>
            <a:pPr marL="342900" indent="-342900" algn="just">
              <a:lnSpc>
                <a:spcPts val="3460"/>
              </a:lnSpc>
              <a:buFont typeface="Arial" panose="020B0604020202020204" pitchFamily="34" charset="0"/>
              <a:buChar char="•"/>
            </a:pPr>
            <a:endParaRPr lang="it-IT" sz="2800" b="1" dirty="0">
              <a:solidFill>
                <a:srgbClr val="0070C0"/>
              </a:solidFill>
            </a:endParaRPr>
          </a:p>
          <a:p>
            <a:pPr marL="342900" indent="-342900" algn="just">
              <a:lnSpc>
                <a:spcPts val="3460"/>
              </a:lnSpc>
              <a:buFont typeface="Arial" panose="020B0604020202020204" pitchFamily="34" charset="0"/>
              <a:buChar char="•"/>
            </a:pPr>
            <a:endParaRPr lang="it-IT" sz="2800" b="1" dirty="0">
              <a:solidFill>
                <a:srgbClr val="0070C0"/>
              </a:solidFill>
            </a:endParaRPr>
          </a:p>
          <a:p>
            <a:pPr algn="r">
              <a:lnSpc>
                <a:spcPts val="3460"/>
              </a:lnSpc>
            </a:pPr>
            <a:r>
              <a:rPr lang="it-IT" b="1" dirty="0">
                <a:solidFill>
                  <a:srgbClr val="0070C0"/>
                </a:solidFill>
              </a:rPr>
              <a:t>dati: Sondaggio diffuso da Anima Confindustria tra le imprese associate</a:t>
            </a:r>
            <a:r>
              <a:rPr lang="it-IT" sz="1400" b="1" dirty="0">
                <a:solidFill>
                  <a:srgbClr val="0070C0"/>
                </a:solidFill>
              </a:rPr>
              <a:t>, </a:t>
            </a:r>
            <a:r>
              <a:rPr lang="it-IT" b="1" dirty="0">
                <a:solidFill>
                  <a:srgbClr val="0070C0"/>
                </a:solidFill>
              </a:rPr>
              <a:t>settembre 2022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684272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ED9613E3-4D89-1E6A-5B48-802A85724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55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A8622A2-DA6A-7471-A2EC-4E67F5A62A07}"/>
              </a:ext>
            </a:extLst>
          </p:cNvPr>
          <p:cNvSpPr txBox="1"/>
          <p:nvPr/>
        </p:nvSpPr>
        <p:spPr>
          <a:xfrm>
            <a:off x="1133475" y="1638300"/>
            <a:ext cx="8248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rgbClr val="0070C0"/>
                </a:solidFill>
                <a:latin typeface="+mj-lt"/>
              </a:rPr>
              <a:t>PREVISIONI PER IL 2022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A576C0C5-0782-50CA-4C9D-40F8416231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888" y="2663666"/>
            <a:ext cx="9196582" cy="276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483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FFA4C23B-69DB-C579-D7CC-76A941759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664"/>
            <a:ext cx="1218214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185FF584-4C1A-D56F-AFCB-3A36EF7452E0}"/>
              </a:ext>
            </a:extLst>
          </p:cNvPr>
          <p:cNvSpPr txBox="1">
            <a:spLocks/>
          </p:cNvSpPr>
          <p:nvPr/>
        </p:nvSpPr>
        <p:spPr>
          <a:xfrm>
            <a:off x="161924" y="619413"/>
            <a:ext cx="8791575" cy="23876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b="1" dirty="0">
                <a:solidFill>
                  <a:srgbClr val="0070C0"/>
                </a:solidFill>
              </a:rPr>
              <a:t>IL RUOLO DELLE RAPPRESENTANZE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B9620CB-F402-3D69-3BA6-AD0680BD6471}"/>
              </a:ext>
            </a:extLst>
          </p:cNvPr>
          <p:cNvSpPr txBox="1"/>
          <p:nvPr/>
        </p:nvSpPr>
        <p:spPr>
          <a:xfrm>
            <a:off x="733734" y="2214408"/>
            <a:ext cx="10714671" cy="5024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860"/>
              </a:lnSpc>
            </a:pPr>
            <a:r>
              <a:rPr lang="it-IT" sz="2800" b="1" dirty="0">
                <a:solidFill>
                  <a:srgbClr val="0070C0"/>
                </a:solidFill>
              </a:rPr>
              <a:t>Federazioni e Associazioni portano la voce di un intero settore in dialogo con le istituzioni e la politica.</a:t>
            </a:r>
          </a:p>
          <a:p>
            <a:pPr algn="just"/>
            <a:endParaRPr lang="it-IT" sz="2800" b="1" dirty="0">
              <a:solidFill>
                <a:srgbClr val="0070C0"/>
              </a:solidFill>
            </a:endParaRPr>
          </a:p>
          <a:p>
            <a:pPr algn="just">
              <a:lnSpc>
                <a:spcPts val="3860"/>
              </a:lnSpc>
            </a:pPr>
            <a:r>
              <a:rPr lang="it-IT" sz="2800" b="1" dirty="0">
                <a:solidFill>
                  <a:srgbClr val="0070C0"/>
                </a:solidFill>
              </a:rPr>
              <a:t>La crisi geopolitica ha reso prioritaria la diversificazione energetica. </a:t>
            </a:r>
            <a:r>
              <a:rPr lang="it-IT" sz="2800" b="1" u="sng" dirty="0">
                <a:solidFill>
                  <a:srgbClr val="0070C0"/>
                </a:solidFill>
              </a:rPr>
              <a:t>Efficienza</a:t>
            </a:r>
            <a:r>
              <a:rPr lang="it-IT" sz="2800" b="1" dirty="0">
                <a:solidFill>
                  <a:srgbClr val="0070C0"/>
                </a:solidFill>
              </a:rPr>
              <a:t> e </a:t>
            </a:r>
            <a:r>
              <a:rPr lang="it-IT" sz="2800" b="1" u="sng" dirty="0">
                <a:solidFill>
                  <a:srgbClr val="0070C0"/>
                </a:solidFill>
              </a:rPr>
              <a:t>sostenibilità</a:t>
            </a:r>
            <a:r>
              <a:rPr lang="it-IT" sz="2800" b="1" dirty="0">
                <a:solidFill>
                  <a:srgbClr val="0070C0"/>
                </a:solidFill>
              </a:rPr>
              <a:t> restano due obiettivi fondamentali.</a:t>
            </a:r>
          </a:p>
          <a:p>
            <a:pPr algn="just">
              <a:lnSpc>
                <a:spcPts val="3860"/>
              </a:lnSpc>
            </a:pPr>
            <a:endParaRPr lang="it-IT" sz="2800" b="1" dirty="0">
              <a:solidFill>
                <a:srgbClr val="0070C0"/>
              </a:solidFill>
            </a:endParaRPr>
          </a:p>
          <a:p>
            <a:pPr algn="just">
              <a:lnSpc>
                <a:spcPts val="3860"/>
              </a:lnSpc>
            </a:pPr>
            <a:r>
              <a:rPr lang="it-IT" sz="2800" b="1" dirty="0">
                <a:solidFill>
                  <a:srgbClr val="0070C0"/>
                </a:solidFill>
              </a:rPr>
              <a:t>	    	Nascono i gruppi di lavoro</a:t>
            </a:r>
          </a:p>
          <a:p>
            <a:pPr marL="3200400" lvl="6" indent="-457200" algn="just">
              <a:lnSpc>
                <a:spcPts val="3860"/>
              </a:lnSpc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rgbClr val="0070C0"/>
                </a:solidFill>
              </a:rPr>
              <a:t>Anima Ambiente</a:t>
            </a:r>
          </a:p>
          <a:p>
            <a:pPr marL="3200400" lvl="6" indent="-457200" algn="just">
              <a:lnSpc>
                <a:spcPts val="3860"/>
              </a:lnSpc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rgbClr val="0070C0"/>
                </a:solidFill>
              </a:rPr>
              <a:t>Anima Idrogeno</a:t>
            </a:r>
          </a:p>
          <a:p>
            <a:endParaRPr lang="it-IT" sz="28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C0836DF-57AF-5887-D8BF-28AC220809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497" y="6007803"/>
            <a:ext cx="2400262" cy="64128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9CFAF81A-128B-8501-158B-E8FDE75F2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497" y="5278392"/>
            <a:ext cx="1835319" cy="65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5094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162</Words>
  <Application>Microsoft Office PowerPoint</Application>
  <PresentationFormat>Widescreen</PresentationFormat>
  <Paragraphs>26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Paolo Ferramosca</dc:creator>
  <cp:lastModifiedBy>Simone Amedeo Gila</cp:lastModifiedBy>
  <cp:revision>26</cp:revision>
  <dcterms:created xsi:type="dcterms:W3CDTF">2022-09-26T11:46:58Z</dcterms:created>
  <dcterms:modified xsi:type="dcterms:W3CDTF">2022-10-20T13:19:46Z</dcterms:modified>
</cp:coreProperties>
</file>